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2" r:id="rId31"/>
    <p:sldId id="291" r:id="rId32"/>
    <p:sldId id="293" r:id="rId33"/>
    <p:sldId id="268" r:id="rId34"/>
    <p:sldId id="269" r:id="rId3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28D278-A5D1-4DB0-A344-0E1F9366F338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B577C375-FEC8-4F4D-B0BA-67233B8A4089}">
      <dgm:prSet phldrT="[Text]" custT="1"/>
      <dgm:spPr/>
      <dgm:t>
        <a:bodyPr/>
        <a:lstStyle/>
        <a:p>
          <a:r>
            <a:rPr lang="lv-LV" sz="2400" b="1" dirty="0"/>
            <a:t>Iesniegums</a:t>
          </a:r>
        </a:p>
        <a:p>
          <a:r>
            <a:rPr lang="lv-LV" sz="2400" b="1" dirty="0"/>
            <a:t>04.12.2020</a:t>
          </a:r>
        </a:p>
      </dgm:t>
    </dgm:pt>
    <dgm:pt modelId="{CC3450B3-5DC9-4DA5-9C71-B6CA5526E7BE}" type="parTrans" cxnId="{7953AF47-2848-4151-9B37-99B6D25B2CF2}">
      <dgm:prSet/>
      <dgm:spPr/>
      <dgm:t>
        <a:bodyPr/>
        <a:lstStyle/>
        <a:p>
          <a:endParaRPr lang="lv-LV"/>
        </a:p>
      </dgm:t>
    </dgm:pt>
    <dgm:pt modelId="{44873A96-A958-4102-B48F-A7EA973F0BEE}" type="sibTrans" cxnId="{7953AF47-2848-4151-9B37-99B6D25B2CF2}">
      <dgm:prSet/>
      <dgm:spPr/>
      <dgm:t>
        <a:bodyPr/>
        <a:lstStyle/>
        <a:p>
          <a:endParaRPr lang="lv-LV"/>
        </a:p>
      </dgm:t>
    </dgm:pt>
    <dgm:pt modelId="{F05B58F8-82CC-432C-96D9-2DF14A776AB5}" type="asst">
      <dgm:prSet phldrT="[Text]" custT="1"/>
      <dgm:spPr/>
      <dgm:t>
        <a:bodyPr/>
        <a:lstStyle/>
        <a:p>
          <a:r>
            <a:rPr lang="lv-LV" sz="2400" b="1" dirty="0"/>
            <a:t>VPVB lēmums </a:t>
          </a:r>
        </a:p>
        <a:p>
          <a:r>
            <a:rPr lang="lv-LV" sz="2400" b="1" dirty="0"/>
            <a:t>04.01.2021</a:t>
          </a:r>
        </a:p>
      </dgm:t>
    </dgm:pt>
    <dgm:pt modelId="{F3B12CB0-DADD-4992-9FFC-374684DA01F7}" type="parTrans" cxnId="{30DC6CD6-74EF-4946-9CE5-432A55E0543E}">
      <dgm:prSet/>
      <dgm:spPr/>
      <dgm:t>
        <a:bodyPr/>
        <a:lstStyle/>
        <a:p>
          <a:endParaRPr lang="lv-LV"/>
        </a:p>
      </dgm:t>
    </dgm:pt>
    <dgm:pt modelId="{FF533497-38A7-4A9E-98BC-3E6737DB14D4}" type="sibTrans" cxnId="{30DC6CD6-74EF-4946-9CE5-432A55E0543E}">
      <dgm:prSet/>
      <dgm:spPr/>
      <dgm:t>
        <a:bodyPr/>
        <a:lstStyle/>
        <a:p>
          <a:endParaRPr lang="lv-LV"/>
        </a:p>
      </dgm:t>
    </dgm:pt>
    <dgm:pt modelId="{B6FC5E95-8771-4318-81E2-3000440027A7}">
      <dgm:prSet custT="1"/>
      <dgm:spPr/>
      <dgm:t>
        <a:bodyPr/>
        <a:lstStyle/>
        <a:p>
          <a:r>
            <a:rPr lang="lv-LV" sz="2400" b="1" dirty="0"/>
            <a:t>Sākotnējā sabiedriskā apspriešana</a:t>
          </a:r>
        </a:p>
        <a:p>
          <a:r>
            <a:rPr lang="lv-LV" sz="2400" b="1" dirty="0"/>
            <a:t>04.03.2021</a:t>
          </a:r>
        </a:p>
      </dgm:t>
    </dgm:pt>
    <dgm:pt modelId="{AEFD79A7-0452-4D5B-BFB2-715D324F5E46}" type="parTrans" cxnId="{7D502277-C647-465E-A718-3A289FA4CF6F}">
      <dgm:prSet/>
      <dgm:spPr/>
      <dgm:t>
        <a:bodyPr/>
        <a:lstStyle/>
        <a:p>
          <a:endParaRPr lang="lv-LV"/>
        </a:p>
      </dgm:t>
    </dgm:pt>
    <dgm:pt modelId="{A8FD6281-44B6-4552-9750-6808176423DB}" type="sibTrans" cxnId="{7D502277-C647-465E-A718-3A289FA4CF6F}">
      <dgm:prSet/>
      <dgm:spPr/>
      <dgm:t>
        <a:bodyPr/>
        <a:lstStyle/>
        <a:p>
          <a:endParaRPr lang="lv-LV"/>
        </a:p>
      </dgm:t>
    </dgm:pt>
    <dgm:pt modelId="{0881AFD9-4C6F-4714-A7A8-55884CCA4BC0}">
      <dgm:prSet custT="1"/>
      <dgm:spPr/>
      <dgm:t>
        <a:bodyPr/>
        <a:lstStyle/>
        <a:p>
          <a:r>
            <a:rPr lang="lv-LV" sz="2400" b="1" dirty="0"/>
            <a:t>VPVB izdota IVN programma</a:t>
          </a:r>
        </a:p>
      </dgm:t>
    </dgm:pt>
    <dgm:pt modelId="{42C000F2-4774-402A-9CAC-E8863DF2E5AB}" type="parTrans" cxnId="{8117F38C-4F27-4E10-B483-1BA2FD6D73B7}">
      <dgm:prSet/>
      <dgm:spPr/>
      <dgm:t>
        <a:bodyPr/>
        <a:lstStyle/>
        <a:p>
          <a:endParaRPr lang="lv-LV"/>
        </a:p>
      </dgm:t>
    </dgm:pt>
    <dgm:pt modelId="{6BF4651B-2A3C-4C9F-AD22-2CE8813B5167}" type="sibTrans" cxnId="{8117F38C-4F27-4E10-B483-1BA2FD6D73B7}">
      <dgm:prSet/>
      <dgm:spPr/>
      <dgm:t>
        <a:bodyPr/>
        <a:lstStyle/>
        <a:p>
          <a:endParaRPr lang="lv-LV"/>
        </a:p>
      </dgm:t>
    </dgm:pt>
    <dgm:pt modelId="{5FA6AF84-8772-424A-877B-16B97DCA7552}" type="pres">
      <dgm:prSet presAssocID="{D328D278-A5D1-4DB0-A344-0E1F9366F33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9EF5893-4CE8-4CAA-93F4-2E31B5A765A7}" type="pres">
      <dgm:prSet presAssocID="{D328D278-A5D1-4DB0-A344-0E1F9366F338}" presName="hierFlow" presStyleCnt="0"/>
      <dgm:spPr/>
    </dgm:pt>
    <dgm:pt modelId="{87A06D1E-3E0B-44BB-8F21-77D6AB3EE0E1}" type="pres">
      <dgm:prSet presAssocID="{D328D278-A5D1-4DB0-A344-0E1F9366F33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5217212-B514-4C0E-9DF3-674A833C3AFB}" type="pres">
      <dgm:prSet presAssocID="{B577C375-FEC8-4F4D-B0BA-67233B8A4089}" presName="Name14" presStyleCnt="0"/>
      <dgm:spPr/>
    </dgm:pt>
    <dgm:pt modelId="{98624127-7BB1-4C18-A10E-A1C97E064FE4}" type="pres">
      <dgm:prSet presAssocID="{B577C375-FEC8-4F4D-B0BA-67233B8A4089}" presName="level1Shape" presStyleLbl="node0" presStyleIdx="0" presStyleCnt="1" custScaleX="200758">
        <dgm:presLayoutVars>
          <dgm:chPref val="3"/>
        </dgm:presLayoutVars>
      </dgm:prSet>
      <dgm:spPr/>
    </dgm:pt>
    <dgm:pt modelId="{8960A950-34B1-4C95-A754-A9569805148F}" type="pres">
      <dgm:prSet presAssocID="{B577C375-FEC8-4F4D-B0BA-67233B8A4089}" presName="hierChild2" presStyleCnt="0"/>
      <dgm:spPr/>
    </dgm:pt>
    <dgm:pt modelId="{C93CA09C-09BC-43D4-AAAE-247540F474CF}" type="pres">
      <dgm:prSet presAssocID="{F3B12CB0-DADD-4992-9FFC-374684DA01F7}" presName="Name19" presStyleLbl="parChTrans1D2" presStyleIdx="0" presStyleCnt="1"/>
      <dgm:spPr/>
    </dgm:pt>
    <dgm:pt modelId="{0DE8238F-A991-4D46-BBFB-21E545411C2D}" type="pres">
      <dgm:prSet presAssocID="{F05B58F8-82CC-432C-96D9-2DF14A776AB5}" presName="Name21" presStyleCnt="0"/>
      <dgm:spPr/>
    </dgm:pt>
    <dgm:pt modelId="{9E78CFF0-D251-4C8A-8C40-31147B0155C4}" type="pres">
      <dgm:prSet presAssocID="{F05B58F8-82CC-432C-96D9-2DF14A776AB5}" presName="level2Shape" presStyleLbl="asst1" presStyleIdx="0" presStyleCnt="1" custScaleX="210741"/>
      <dgm:spPr/>
    </dgm:pt>
    <dgm:pt modelId="{88361680-73BC-4D1C-AE7B-BCC72DE3BE82}" type="pres">
      <dgm:prSet presAssocID="{F05B58F8-82CC-432C-96D9-2DF14A776AB5}" presName="hierChild3" presStyleCnt="0"/>
      <dgm:spPr/>
    </dgm:pt>
    <dgm:pt modelId="{1087A237-CB0B-4114-B3EE-F104A6890CB0}" type="pres">
      <dgm:prSet presAssocID="{AEFD79A7-0452-4D5B-BFB2-715D324F5E46}" presName="Name19" presStyleLbl="parChTrans1D3" presStyleIdx="0" presStyleCnt="2"/>
      <dgm:spPr/>
    </dgm:pt>
    <dgm:pt modelId="{7A167131-5B88-4FAF-9F5E-78EB02AFC478}" type="pres">
      <dgm:prSet presAssocID="{B6FC5E95-8771-4318-81E2-3000440027A7}" presName="Name21" presStyleCnt="0"/>
      <dgm:spPr/>
    </dgm:pt>
    <dgm:pt modelId="{6FFFC4B6-1AD9-437F-82DD-FFF1CD82B0F2}" type="pres">
      <dgm:prSet presAssocID="{B6FC5E95-8771-4318-81E2-3000440027A7}" presName="level2Shape" presStyleLbl="node3" presStyleIdx="0" presStyleCnt="2" custScaleX="230477"/>
      <dgm:spPr/>
    </dgm:pt>
    <dgm:pt modelId="{C892CA1D-15D8-4218-8708-E23490CEDDD2}" type="pres">
      <dgm:prSet presAssocID="{B6FC5E95-8771-4318-81E2-3000440027A7}" presName="hierChild3" presStyleCnt="0"/>
      <dgm:spPr/>
    </dgm:pt>
    <dgm:pt modelId="{271B1A35-7D49-4CD4-9F2A-DA053B3CD9A0}" type="pres">
      <dgm:prSet presAssocID="{42C000F2-4774-402A-9CAC-E8863DF2E5AB}" presName="Name19" presStyleLbl="parChTrans1D3" presStyleIdx="1" presStyleCnt="2"/>
      <dgm:spPr/>
    </dgm:pt>
    <dgm:pt modelId="{3C7D0E2B-FCD2-4434-8AC3-9E867C888C01}" type="pres">
      <dgm:prSet presAssocID="{0881AFD9-4C6F-4714-A7A8-55884CCA4BC0}" presName="Name21" presStyleCnt="0"/>
      <dgm:spPr/>
    </dgm:pt>
    <dgm:pt modelId="{58ECA9CA-8759-42F9-BBF7-D218FB9FF963}" type="pres">
      <dgm:prSet presAssocID="{0881AFD9-4C6F-4714-A7A8-55884CCA4BC0}" presName="level2Shape" presStyleLbl="node3" presStyleIdx="1" presStyleCnt="2" custScaleX="217572"/>
      <dgm:spPr/>
    </dgm:pt>
    <dgm:pt modelId="{C7767FE0-DF14-407E-B89D-3020D7661B9F}" type="pres">
      <dgm:prSet presAssocID="{0881AFD9-4C6F-4714-A7A8-55884CCA4BC0}" presName="hierChild3" presStyleCnt="0"/>
      <dgm:spPr/>
    </dgm:pt>
    <dgm:pt modelId="{D7AB55FC-4E95-4C51-9C52-06F2E537E60F}" type="pres">
      <dgm:prSet presAssocID="{D328D278-A5D1-4DB0-A344-0E1F9366F338}" presName="bgShapesFlow" presStyleCnt="0"/>
      <dgm:spPr/>
    </dgm:pt>
  </dgm:ptLst>
  <dgm:cxnLst>
    <dgm:cxn modelId="{EB0F9527-DBEE-412C-883F-47F284CF1828}" type="presOf" srcId="{0881AFD9-4C6F-4714-A7A8-55884CCA4BC0}" destId="{58ECA9CA-8759-42F9-BBF7-D218FB9FF963}" srcOrd="0" destOrd="0" presId="urn:microsoft.com/office/officeart/2005/8/layout/hierarchy6"/>
    <dgm:cxn modelId="{03051037-642B-419A-93E5-FCA39279BCC2}" type="presOf" srcId="{D328D278-A5D1-4DB0-A344-0E1F9366F338}" destId="{5FA6AF84-8772-424A-877B-16B97DCA7552}" srcOrd="0" destOrd="0" presId="urn:microsoft.com/office/officeart/2005/8/layout/hierarchy6"/>
    <dgm:cxn modelId="{E518145F-46CC-49BD-9928-7B5A20A6B2E5}" type="presOf" srcId="{AEFD79A7-0452-4D5B-BFB2-715D324F5E46}" destId="{1087A237-CB0B-4114-B3EE-F104A6890CB0}" srcOrd="0" destOrd="0" presId="urn:microsoft.com/office/officeart/2005/8/layout/hierarchy6"/>
    <dgm:cxn modelId="{E3AD3963-BC16-4085-AD5E-F165754AEF85}" type="presOf" srcId="{F05B58F8-82CC-432C-96D9-2DF14A776AB5}" destId="{9E78CFF0-D251-4C8A-8C40-31147B0155C4}" srcOrd="0" destOrd="0" presId="urn:microsoft.com/office/officeart/2005/8/layout/hierarchy6"/>
    <dgm:cxn modelId="{7953AF47-2848-4151-9B37-99B6D25B2CF2}" srcId="{D328D278-A5D1-4DB0-A344-0E1F9366F338}" destId="{B577C375-FEC8-4F4D-B0BA-67233B8A4089}" srcOrd="0" destOrd="0" parTransId="{CC3450B3-5DC9-4DA5-9C71-B6CA5526E7BE}" sibTransId="{44873A96-A958-4102-B48F-A7EA973F0BEE}"/>
    <dgm:cxn modelId="{A7CB8870-43EB-4CB2-8741-6E7F8EE82BC5}" type="presOf" srcId="{B577C375-FEC8-4F4D-B0BA-67233B8A4089}" destId="{98624127-7BB1-4C18-A10E-A1C97E064FE4}" srcOrd="0" destOrd="0" presId="urn:microsoft.com/office/officeart/2005/8/layout/hierarchy6"/>
    <dgm:cxn modelId="{7D502277-C647-465E-A718-3A289FA4CF6F}" srcId="{F05B58F8-82CC-432C-96D9-2DF14A776AB5}" destId="{B6FC5E95-8771-4318-81E2-3000440027A7}" srcOrd="0" destOrd="0" parTransId="{AEFD79A7-0452-4D5B-BFB2-715D324F5E46}" sibTransId="{A8FD6281-44B6-4552-9750-6808176423DB}"/>
    <dgm:cxn modelId="{B09F2C5A-2615-465A-9350-55EE68A973ED}" type="presOf" srcId="{B6FC5E95-8771-4318-81E2-3000440027A7}" destId="{6FFFC4B6-1AD9-437F-82DD-FFF1CD82B0F2}" srcOrd="0" destOrd="0" presId="urn:microsoft.com/office/officeart/2005/8/layout/hierarchy6"/>
    <dgm:cxn modelId="{8117F38C-4F27-4E10-B483-1BA2FD6D73B7}" srcId="{F05B58F8-82CC-432C-96D9-2DF14A776AB5}" destId="{0881AFD9-4C6F-4714-A7A8-55884CCA4BC0}" srcOrd="1" destOrd="0" parTransId="{42C000F2-4774-402A-9CAC-E8863DF2E5AB}" sibTransId="{6BF4651B-2A3C-4C9F-AD22-2CE8813B5167}"/>
    <dgm:cxn modelId="{30DC6CD6-74EF-4946-9CE5-432A55E0543E}" srcId="{B577C375-FEC8-4F4D-B0BA-67233B8A4089}" destId="{F05B58F8-82CC-432C-96D9-2DF14A776AB5}" srcOrd="0" destOrd="0" parTransId="{F3B12CB0-DADD-4992-9FFC-374684DA01F7}" sibTransId="{FF533497-38A7-4A9E-98BC-3E6737DB14D4}"/>
    <dgm:cxn modelId="{48ADE3E8-A0A2-4DE6-A626-F7BC48CB00F0}" type="presOf" srcId="{42C000F2-4774-402A-9CAC-E8863DF2E5AB}" destId="{271B1A35-7D49-4CD4-9F2A-DA053B3CD9A0}" srcOrd="0" destOrd="0" presId="urn:microsoft.com/office/officeart/2005/8/layout/hierarchy6"/>
    <dgm:cxn modelId="{80690CF9-BAEE-4390-8B69-4C055ACF7927}" type="presOf" srcId="{F3B12CB0-DADD-4992-9FFC-374684DA01F7}" destId="{C93CA09C-09BC-43D4-AAAE-247540F474CF}" srcOrd="0" destOrd="0" presId="urn:microsoft.com/office/officeart/2005/8/layout/hierarchy6"/>
    <dgm:cxn modelId="{B5FAFD3E-3060-48DC-ACA6-FA0A94EFDB0C}" type="presParOf" srcId="{5FA6AF84-8772-424A-877B-16B97DCA7552}" destId="{09EF5893-4CE8-4CAA-93F4-2E31B5A765A7}" srcOrd="0" destOrd="0" presId="urn:microsoft.com/office/officeart/2005/8/layout/hierarchy6"/>
    <dgm:cxn modelId="{B4BC0343-87AD-4E0B-89CC-C5D7C16DEB5A}" type="presParOf" srcId="{09EF5893-4CE8-4CAA-93F4-2E31B5A765A7}" destId="{87A06D1E-3E0B-44BB-8F21-77D6AB3EE0E1}" srcOrd="0" destOrd="0" presId="urn:microsoft.com/office/officeart/2005/8/layout/hierarchy6"/>
    <dgm:cxn modelId="{337A6367-7448-4BEC-8231-8EA1F11F1820}" type="presParOf" srcId="{87A06D1E-3E0B-44BB-8F21-77D6AB3EE0E1}" destId="{65217212-B514-4C0E-9DF3-674A833C3AFB}" srcOrd="0" destOrd="0" presId="urn:microsoft.com/office/officeart/2005/8/layout/hierarchy6"/>
    <dgm:cxn modelId="{35362CBD-F825-4BB7-A22C-E4367D24C4F8}" type="presParOf" srcId="{65217212-B514-4C0E-9DF3-674A833C3AFB}" destId="{98624127-7BB1-4C18-A10E-A1C97E064FE4}" srcOrd="0" destOrd="0" presId="urn:microsoft.com/office/officeart/2005/8/layout/hierarchy6"/>
    <dgm:cxn modelId="{7B18899B-24C7-4C87-9A33-B256D3FB499E}" type="presParOf" srcId="{65217212-B514-4C0E-9DF3-674A833C3AFB}" destId="{8960A950-34B1-4C95-A754-A9569805148F}" srcOrd="1" destOrd="0" presId="urn:microsoft.com/office/officeart/2005/8/layout/hierarchy6"/>
    <dgm:cxn modelId="{1D9EAEEC-1D93-491A-A9B2-15D3F362AD01}" type="presParOf" srcId="{8960A950-34B1-4C95-A754-A9569805148F}" destId="{C93CA09C-09BC-43D4-AAAE-247540F474CF}" srcOrd="0" destOrd="0" presId="urn:microsoft.com/office/officeart/2005/8/layout/hierarchy6"/>
    <dgm:cxn modelId="{A9FB3C08-42E6-4F6D-96B2-0ECE6D620AD7}" type="presParOf" srcId="{8960A950-34B1-4C95-A754-A9569805148F}" destId="{0DE8238F-A991-4D46-BBFB-21E545411C2D}" srcOrd="1" destOrd="0" presId="urn:microsoft.com/office/officeart/2005/8/layout/hierarchy6"/>
    <dgm:cxn modelId="{A0FB72E5-7BC9-4305-AECF-1AE782390463}" type="presParOf" srcId="{0DE8238F-A991-4D46-BBFB-21E545411C2D}" destId="{9E78CFF0-D251-4C8A-8C40-31147B0155C4}" srcOrd="0" destOrd="0" presId="urn:microsoft.com/office/officeart/2005/8/layout/hierarchy6"/>
    <dgm:cxn modelId="{12F8B64E-033D-4823-92BF-7DA98999C74B}" type="presParOf" srcId="{0DE8238F-A991-4D46-BBFB-21E545411C2D}" destId="{88361680-73BC-4D1C-AE7B-BCC72DE3BE82}" srcOrd="1" destOrd="0" presId="urn:microsoft.com/office/officeart/2005/8/layout/hierarchy6"/>
    <dgm:cxn modelId="{570724C1-5273-44DE-9AEC-91EB48FE1251}" type="presParOf" srcId="{88361680-73BC-4D1C-AE7B-BCC72DE3BE82}" destId="{1087A237-CB0B-4114-B3EE-F104A6890CB0}" srcOrd="0" destOrd="0" presId="urn:microsoft.com/office/officeart/2005/8/layout/hierarchy6"/>
    <dgm:cxn modelId="{3D6D8B13-9E1B-4394-A76F-5D8A7F3F9F88}" type="presParOf" srcId="{88361680-73BC-4D1C-AE7B-BCC72DE3BE82}" destId="{7A167131-5B88-4FAF-9F5E-78EB02AFC478}" srcOrd="1" destOrd="0" presId="urn:microsoft.com/office/officeart/2005/8/layout/hierarchy6"/>
    <dgm:cxn modelId="{40E8BC88-7698-4B46-91DE-6083DF605EFE}" type="presParOf" srcId="{7A167131-5B88-4FAF-9F5E-78EB02AFC478}" destId="{6FFFC4B6-1AD9-437F-82DD-FFF1CD82B0F2}" srcOrd="0" destOrd="0" presId="urn:microsoft.com/office/officeart/2005/8/layout/hierarchy6"/>
    <dgm:cxn modelId="{88410AE4-D237-4534-84B6-2D8B61A2DF11}" type="presParOf" srcId="{7A167131-5B88-4FAF-9F5E-78EB02AFC478}" destId="{C892CA1D-15D8-4218-8708-E23490CEDDD2}" srcOrd="1" destOrd="0" presId="urn:microsoft.com/office/officeart/2005/8/layout/hierarchy6"/>
    <dgm:cxn modelId="{7ED063D4-4206-44CF-9D1F-6EB02486A6D3}" type="presParOf" srcId="{88361680-73BC-4D1C-AE7B-BCC72DE3BE82}" destId="{271B1A35-7D49-4CD4-9F2A-DA053B3CD9A0}" srcOrd="2" destOrd="0" presId="urn:microsoft.com/office/officeart/2005/8/layout/hierarchy6"/>
    <dgm:cxn modelId="{9D652EE5-B717-4EC3-BAEB-46A4A4EC1FCF}" type="presParOf" srcId="{88361680-73BC-4D1C-AE7B-BCC72DE3BE82}" destId="{3C7D0E2B-FCD2-4434-8AC3-9E867C888C01}" srcOrd="3" destOrd="0" presId="urn:microsoft.com/office/officeart/2005/8/layout/hierarchy6"/>
    <dgm:cxn modelId="{D4F7E3D7-D32A-4322-925A-F776DB822A81}" type="presParOf" srcId="{3C7D0E2B-FCD2-4434-8AC3-9E867C888C01}" destId="{58ECA9CA-8759-42F9-BBF7-D218FB9FF963}" srcOrd="0" destOrd="0" presId="urn:microsoft.com/office/officeart/2005/8/layout/hierarchy6"/>
    <dgm:cxn modelId="{0EFD3E47-8B40-4AA8-B158-DC22C3074AC8}" type="presParOf" srcId="{3C7D0E2B-FCD2-4434-8AC3-9E867C888C01}" destId="{C7767FE0-DF14-407E-B89D-3020D7661B9F}" srcOrd="1" destOrd="0" presId="urn:microsoft.com/office/officeart/2005/8/layout/hierarchy6"/>
    <dgm:cxn modelId="{771671EF-65BA-45DA-894A-704DC0D88D1A}" type="presParOf" srcId="{5FA6AF84-8772-424A-877B-16B97DCA7552}" destId="{D7AB55FC-4E95-4C51-9C52-06F2E537E60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B640-B4D4-45FE-8A8C-35F5A5EDF94D}" type="doc">
      <dgm:prSet loTypeId="urn:microsoft.com/office/officeart/2005/8/layout/hProcess9" loCatId="process" qsTypeId="urn:microsoft.com/office/officeart/2005/8/quickstyle/simple1" qsCatId="simple" csTypeId="urn:microsoft.com/office/officeart/2005/8/colors/accent6_2" csCatId="accent6" phldr="1"/>
      <dgm:spPr/>
    </dgm:pt>
    <dgm:pt modelId="{A727BB12-D872-4A50-B493-8F30352D8BA4}">
      <dgm:prSet phldrT="[Text]"/>
      <dgm:spPr/>
      <dgm:t>
        <a:bodyPr/>
        <a:lstStyle/>
        <a:p>
          <a:r>
            <a:rPr lang="lv-LV" dirty="0"/>
            <a:t>VPVB izsniegta IVN programma</a:t>
          </a:r>
        </a:p>
        <a:p>
          <a:r>
            <a:rPr lang="lv-LV" dirty="0"/>
            <a:t>04.2021</a:t>
          </a:r>
        </a:p>
      </dgm:t>
    </dgm:pt>
    <dgm:pt modelId="{5FE91950-2378-41D0-B4AD-E86B441E562E}" type="parTrans" cxnId="{1DF1EE1C-C51F-46F6-8F01-92D16F63AF1E}">
      <dgm:prSet/>
      <dgm:spPr/>
      <dgm:t>
        <a:bodyPr/>
        <a:lstStyle/>
        <a:p>
          <a:endParaRPr lang="lv-LV"/>
        </a:p>
      </dgm:t>
    </dgm:pt>
    <dgm:pt modelId="{B08D1E8A-26EA-4F41-BE92-C49D75F58AAD}" type="sibTrans" cxnId="{1DF1EE1C-C51F-46F6-8F01-92D16F63AF1E}">
      <dgm:prSet/>
      <dgm:spPr/>
      <dgm:t>
        <a:bodyPr/>
        <a:lstStyle/>
        <a:p>
          <a:endParaRPr lang="lv-LV"/>
        </a:p>
      </dgm:t>
    </dgm:pt>
    <dgm:pt modelId="{DF069A65-506A-4750-80CE-724BD6BD6FD3}">
      <dgm:prSet phldrT="[Text]"/>
      <dgm:spPr/>
      <dgm:t>
        <a:bodyPr/>
        <a:lstStyle/>
        <a:p>
          <a:r>
            <a:rPr lang="lv-LV" dirty="0"/>
            <a:t>Ziņojums par ietekmes uz vidi novērtējumu</a:t>
          </a:r>
        </a:p>
      </dgm:t>
    </dgm:pt>
    <dgm:pt modelId="{C0EAD411-9B69-4903-A7E8-4277FE1332EF}" type="parTrans" cxnId="{5117A8C4-BCC3-4032-8E7F-7388628BF71E}">
      <dgm:prSet/>
      <dgm:spPr/>
      <dgm:t>
        <a:bodyPr/>
        <a:lstStyle/>
        <a:p>
          <a:endParaRPr lang="lv-LV"/>
        </a:p>
      </dgm:t>
    </dgm:pt>
    <dgm:pt modelId="{2F316920-AA1C-491C-8796-7168C3557252}" type="sibTrans" cxnId="{5117A8C4-BCC3-4032-8E7F-7388628BF71E}">
      <dgm:prSet/>
      <dgm:spPr/>
      <dgm:t>
        <a:bodyPr/>
        <a:lstStyle/>
        <a:p>
          <a:endParaRPr lang="lv-LV"/>
        </a:p>
      </dgm:t>
    </dgm:pt>
    <dgm:pt modelId="{15BB6D5A-D1A4-4B9E-A20E-F32D06A9E0EA}">
      <dgm:prSet phldrT="[Text]"/>
      <dgm:spPr/>
      <dgm:t>
        <a:bodyPr/>
        <a:lstStyle/>
        <a:p>
          <a:r>
            <a:rPr lang="lv-LV" dirty="0"/>
            <a:t>Ziņojuma sabiedriskā apspriešana</a:t>
          </a:r>
        </a:p>
      </dgm:t>
    </dgm:pt>
    <dgm:pt modelId="{3FF05588-9446-4BEF-A451-D3F139F8AA55}" type="parTrans" cxnId="{61807C14-2076-4869-96EC-C5C6E8DB0597}">
      <dgm:prSet/>
      <dgm:spPr/>
      <dgm:t>
        <a:bodyPr/>
        <a:lstStyle/>
        <a:p>
          <a:endParaRPr lang="lv-LV"/>
        </a:p>
      </dgm:t>
    </dgm:pt>
    <dgm:pt modelId="{1198741B-D6E8-4410-8CE6-AAF9F2788C0A}" type="sibTrans" cxnId="{61807C14-2076-4869-96EC-C5C6E8DB0597}">
      <dgm:prSet/>
      <dgm:spPr/>
      <dgm:t>
        <a:bodyPr/>
        <a:lstStyle/>
        <a:p>
          <a:endParaRPr lang="lv-LV"/>
        </a:p>
      </dgm:t>
    </dgm:pt>
    <dgm:pt modelId="{90560F50-18A8-437E-953B-51910BA04343}">
      <dgm:prSet/>
      <dgm:spPr/>
      <dgm:t>
        <a:bodyPr/>
        <a:lstStyle/>
        <a:p>
          <a:r>
            <a:rPr lang="lv-LV" dirty="0"/>
            <a:t>Ziņojums par IVN + Pārskats par līdzdalības pasākumiem</a:t>
          </a:r>
        </a:p>
      </dgm:t>
    </dgm:pt>
    <dgm:pt modelId="{6A794B0B-3066-44B6-A369-B98A1DD61B48}" type="parTrans" cxnId="{42C9BB62-D2B8-4040-B90D-A52BE68E8247}">
      <dgm:prSet/>
      <dgm:spPr/>
      <dgm:t>
        <a:bodyPr/>
        <a:lstStyle/>
        <a:p>
          <a:endParaRPr lang="lv-LV"/>
        </a:p>
      </dgm:t>
    </dgm:pt>
    <dgm:pt modelId="{7F594EC1-343E-451D-8CD6-30BCDF6868F2}" type="sibTrans" cxnId="{42C9BB62-D2B8-4040-B90D-A52BE68E8247}">
      <dgm:prSet/>
      <dgm:spPr/>
      <dgm:t>
        <a:bodyPr/>
        <a:lstStyle/>
        <a:p>
          <a:endParaRPr lang="lv-LV"/>
        </a:p>
      </dgm:t>
    </dgm:pt>
    <dgm:pt modelId="{9116102D-EC52-440E-850E-178C301641AF}">
      <dgm:prSet/>
      <dgm:spPr/>
      <dgm:t>
        <a:bodyPr/>
        <a:lstStyle/>
        <a:p>
          <a:r>
            <a:rPr lang="lv-LV" dirty="0"/>
            <a:t>VPVB Atzinums par ziņojumu</a:t>
          </a:r>
        </a:p>
      </dgm:t>
    </dgm:pt>
    <dgm:pt modelId="{919DA000-1CE1-49F2-B9DC-5334D0D4121E}" type="parTrans" cxnId="{5D1C9169-63B9-49EF-A52B-6728FAD71EEB}">
      <dgm:prSet/>
      <dgm:spPr/>
      <dgm:t>
        <a:bodyPr/>
        <a:lstStyle/>
        <a:p>
          <a:endParaRPr lang="lv-LV"/>
        </a:p>
      </dgm:t>
    </dgm:pt>
    <dgm:pt modelId="{B8CF7647-9777-4450-B2E2-B351A0EA701A}" type="sibTrans" cxnId="{5D1C9169-63B9-49EF-A52B-6728FAD71EEB}">
      <dgm:prSet/>
      <dgm:spPr/>
      <dgm:t>
        <a:bodyPr/>
        <a:lstStyle/>
        <a:p>
          <a:endParaRPr lang="lv-LV"/>
        </a:p>
      </dgm:t>
    </dgm:pt>
    <dgm:pt modelId="{A6DD551B-1CE8-4023-9D33-73CE05170788}" type="pres">
      <dgm:prSet presAssocID="{C733B640-B4D4-45FE-8A8C-35F5A5EDF94D}" presName="CompostProcess" presStyleCnt="0">
        <dgm:presLayoutVars>
          <dgm:dir/>
          <dgm:resizeHandles val="exact"/>
        </dgm:presLayoutVars>
      </dgm:prSet>
      <dgm:spPr/>
    </dgm:pt>
    <dgm:pt modelId="{9B8B778E-E350-4025-BC92-4AC6F6CC0D5C}" type="pres">
      <dgm:prSet presAssocID="{C733B640-B4D4-45FE-8A8C-35F5A5EDF94D}" presName="arrow" presStyleLbl="bgShp" presStyleIdx="0" presStyleCnt="1"/>
      <dgm:spPr/>
    </dgm:pt>
    <dgm:pt modelId="{DDC88152-61E9-4DBC-9897-8091C44E8A4F}" type="pres">
      <dgm:prSet presAssocID="{C733B640-B4D4-45FE-8A8C-35F5A5EDF94D}" presName="linearProcess" presStyleCnt="0"/>
      <dgm:spPr/>
    </dgm:pt>
    <dgm:pt modelId="{867CF7B4-C147-47FB-B683-25E8CEB6C791}" type="pres">
      <dgm:prSet presAssocID="{A727BB12-D872-4A50-B493-8F30352D8BA4}" presName="textNode" presStyleLbl="node1" presStyleIdx="0" presStyleCnt="5">
        <dgm:presLayoutVars>
          <dgm:bulletEnabled val="1"/>
        </dgm:presLayoutVars>
      </dgm:prSet>
      <dgm:spPr/>
    </dgm:pt>
    <dgm:pt modelId="{793071E0-3F60-432A-A09F-F41B38A19BCA}" type="pres">
      <dgm:prSet presAssocID="{B08D1E8A-26EA-4F41-BE92-C49D75F58AAD}" presName="sibTrans" presStyleCnt="0"/>
      <dgm:spPr/>
    </dgm:pt>
    <dgm:pt modelId="{F508E7E7-AD53-405E-8D79-9695D1D73232}" type="pres">
      <dgm:prSet presAssocID="{DF069A65-506A-4750-80CE-724BD6BD6FD3}" presName="textNode" presStyleLbl="node1" presStyleIdx="1" presStyleCnt="5" custLinFactNeighborX="28286">
        <dgm:presLayoutVars>
          <dgm:bulletEnabled val="1"/>
        </dgm:presLayoutVars>
      </dgm:prSet>
      <dgm:spPr/>
    </dgm:pt>
    <dgm:pt modelId="{1A0733AF-6AF6-4080-84EE-A5A22E014BB2}" type="pres">
      <dgm:prSet presAssocID="{2F316920-AA1C-491C-8796-7168C3557252}" presName="sibTrans" presStyleCnt="0"/>
      <dgm:spPr/>
    </dgm:pt>
    <dgm:pt modelId="{7B40A549-DA31-4C47-A827-DAA94C4967C1}" type="pres">
      <dgm:prSet presAssocID="{15BB6D5A-D1A4-4B9E-A20E-F32D06A9E0EA}" presName="textNode" presStyleLbl="node1" presStyleIdx="2" presStyleCnt="5">
        <dgm:presLayoutVars>
          <dgm:bulletEnabled val="1"/>
        </dgm:presLayoutVars>
      </dgm:prSet>
      <dgm:spPr/>
    </dgm:pt>
    <dgm:pt modelId="{25C6C508-EC1B-430D-A598-7451CF2DC9A6}" type="pres">
      <dgm:prSet presAssocID="{1198741B-D6E8-4410-8CE6-AAF9F2788C0A}" presName="sibTrans" presStyleCnt="0"/>
      <dgm:spPr/>
    </dgm:pt>
    <dgm:pt modelId="{4C28785D-119B-4070-AAD4-7ABC1A32576A}" type="pres">
      <dgm:prSet presAssocID="{90560F50-18A8-437E-953B-51910BA04343}" presName="textNode" presStyleLbl="node1" presStyleIdx="3" presStyleCnt="5">
        <dgm:presLayoutVars>
          <dgm:bulletEnabled val="1"/>
        </dgm:presLayoutVars>
      </dgm:prSet>
      <dgm:spPr/>
    </dgm:pt>
    <dgm:pt modelId="{F6D31AAE-F85C-4968-97DB-015B3DE04F0E}" type="pres">
      <dgm:prSet presAssocID="{7F594EC1-343E-451D-8CD6-30BCDF6868F2}" presName="sibTrans" presStyleCnt="0"/>
      <dgm:spPr/>
    </dgm:pt>
    <dgm:pt modelId="{38318C1A-7A4F-48C9-B3DD-BF1663A731F1}" type="pres">
      <dgm:prSet presAssocID="{9116102D-EC52-440E-850E-178C301641AF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D970060E-9A42-4E90-ADB1-753FDD6D3A86}" type="presOf" srcId="{15BB6D5A-D1A4-4B9E-A20E-F32D06A9E0EA}" destId="{7B40A549-DA31-4C47-A827-DAA94C4967C1}" srcOrd="0" destOrd="0" presId="urn:microsoft.com/office/officeart/2005/8/layout/hProcess9"/>
    <dgm:cxn modelId="{61807C14-2076-4869-96EC-C5C6E8DB0597}" srcId="{C733B640-B4D4-45FE-8A8C-35F5A5EDF94D}" destId="{15BB6D5A-D1A4-4B9E-A20E-F32D06A9E0EA}" srcOrd="2" destOrd="0" parTransId="{3FF05588-9446-4BEF-A451-D3F139F8AA55}" sibTransId="{1198741B-D6E8-4410-8CE6-AAF9F2788C0A}"/>
    <dgm:cxn modelId="{1DF1EE1C-C51F-46F6-8F01-92D16F63AF1E}" srcId="{C733B640-B4D4-45FE-8A8C-35F5A5EDF94D}" destId="{A727BB12-D872-4A50-B493-8F30352D8BA4}" srcOrd="0" destOrd="0" parTransId="{5FE91950-2378-41D0-B4AD-E86B441E562E}" sibTransId="{B08D1E8A-26EA-4F41-BE92-C49D75F58AAD}"/>
    <dgm:cxn modelId="{18707E20-BFAC-42E4-BF47-E63B2B40F5D8}" type="presOf" srcId="{A727BB12-D872-4A50-B493-8F30352D8BA4}" destId="{867CF7B4-C147-47FB-B683-25E8CEB6C791}" srcOrd="0" destOrd="0" presId="urn:microsoft.com/office/officeart/2005/8/layout/hProcess9"/>
    <dgm:cxn modelId="{38E43724-7A66-4E68-8B84-2E7CFD22BAE2}" type="presOf" srcId="{90560F50-18A8-437E-953B-51910BA04343}" destId="{4C28785D-119B-4070-AAD4-7ABC1A32576A}" srcOrd="0" destOrd="0" presId="urn:microsoft.com/office/officeart/2005/8/layout/hProcess9"/>
    <dgm:cxn modelId="{42C9BB62-D2B8-4040-B90D-A52BE68E8247}" srcId="{C733B640-B4D4-45FE-8A8C-35F5A5EDF94D}" destId="{90560F50-18A8-437E-953B-51910BA04343}" srcOrd="3" destOrd="0" parTransId="{6A794B0B-3066-44B6-A369-B98A1DD61B48}" sibTransId="{7F594EC1-343E-451D-8CD6-30BCDF6868F2}"/>
    <dgm:cxn modelId="{59DD3868-BA17-4D68-AAB6-07111AD81425}" type="presOf" srcId="{C733B640-B4D4-45FE-8A8C-35F5A5EDF94D}" destId="{A6DD551B-1CE8-4023-9D33-73CE05170788}" srcOrd="0" destOrd="0" presId="urn:microsoft.com/office/officeart/2005/8/layout/hProcess9"/>
    <dgm:cxn modelId="{5D1C9169-63B9-49EF-A52B-6728FAD71EEB}" srcId="{C733B640-B4D4-45FE-8A8C-35F5A5EDF94D}" destId="{9116102D-EC52-440E-850E-178C301641AF}" srcOrd="4" destOrd="0" parTransId="{919DA000-1CE1-49F2-B9DC-5334D0D4121E}" sibTransId="{B8CF7647-9777-4450-B2E2-B351A0EA701A}"/>
    <dgm:cxn modelId="{97951470-80BD-4ED3-B34B-3E5D7678B071}" type="presOf" srcId="{DF069A65-506A-4750-80CE-724BD6BD6FD3}" destId="{F508E7E7-AD53-405E-8D79-9695D1D73232}" srcOrd="0" destOrd="0" presId="urn:microsoft.com/office/officeart/2005/8/layout/hProcess9"/>
    <dgm:cxn modelId="{A3C2B1A0-F6E6-44F4-9704-3D1A3ADDB50C}" type="presOf" srcId="{9116102D-EC52-440E-850E-178C301641AF}" destId="{38318C1A-7A4F-48C9-B3DD-BF1663A731F1}" srcOrd="0" destOrd="0" presId="urn:microsoft.com/office/officeart/2005/8/layout/hProcess9"/>
    <dgm:cxn modelId="{5117A8C4-BCC3-4032-8E7F-7388628BF71E}" srcId="{C733B640-B4D4-45FE-8A8C-35F5A5EDF94D}" destId="{DF069A65-506A-4750-80CE-724BD6BD6FD3}" srcOrd="1" destOrd="0" parTransId="{C0EAD411-9B69-4903-A7E8-4277FE1332EF}" sibTransId="{2F316920-AA1C-491C-8796-7168C3557252}"/>
    <dgm:cxn modelId="{0B37853D-0AA8-4A37-A159-44C5356FAA36}" type="presParOf" srcId="{A6DD551B-1CE8-4023-9D33-73CE05170788}" destId="{9B8B778E-E350-4025-BC92-4AC6F6CC0D5C}" srcOrd="0" destOrd="0" presId="urn:microsoft.com/office/officeart/2005/8/layout/hProcess9"/>
    <dgm:cxn modelId="{41EE3823-AD73-4BA4-BB89-A3310B801D40}" type="presParOf" srcId="{A6DD551B-1CE8-4023-9D33-73CE05170788}" destId="{DDC88152-61E9-4DBC-9897-8091C44E8A4F}" srcOrd="1" destOrd="0" presId="urn:microsoft.com/office/officeart/2005/8/layout/hProcess9"/>
    <dgm:cxn modelId="{1A356C89-9A4C-4606-B0F3-F6CA23FBAB90}" type="presParOf" srcId="{DDC88152-61E9-4DBC-9897-8091C44E8A4F}" destId="{867CF7B4-C147-47FB-B683-25E8CEB6C791}" srcOrd="0" destOrd="0" presId="urn:microsoft.com/office/officeart/2005/8/layout/hProcess9"/>
    <dgm:cxn modelId="{E22E50FE-533C-4AAE-9432-1E04AB606A8A}" type="presParOf" srcId="{DDC88152-61E9-4DBC-9897-8091C44E8A4F}" destId="{793071E0-3F60-432A-A09F-F41B38A19BCA}" srcOrd="1" destOrd="0" presId="urn:microsoft.com/office/officeart/2005/8/layout/hProcess9"/>
    <dgm:cxn modelId="{0C04F7F1-9E76-44D7-ADB7-C560C3D79ABC}" type="presParOf" srcId="{DDC88152-61E9-4DBC-9897-8091C44E8A4F}" destId="{F508E7E7-AD53-405E-8D79-9695D1D73232}" srcOrd="2" destOrd="0" presId="urn:microsoft.com/office/officeart/2005/8/layout/hProcess9"/>
    <dgm:cxn modelId="{0FF821A5-4A1D-44E2-9CA0-8BBCA66A02A2}" type="presParOf" srcId="{DDC88152-61E9-4DBC-9897-8091C44E8A4F}" destId="{1A0733AF-6AF6-4080-84EE-A5A22E014BB2}" srcOrd="3" destOrd="0" presId="urn:microsoft.com/office/officeart/2005/8/layout/hProcess9"/>
    <dgm:cxn modelId="{17B0494A-7A2F-481C-AE95-B442E5AD64F5}" type="presParOf" srcId="{DDC88152-61E9-4DBC-9897-8091C44E8A4F}" destId="{7B40A549-DA31-4C47-A827-DAA94C4967C1}" srcOrd="4" destOrd="0" presId="urn:microsoft.com/office/officeart/2005/8/layout/hProcess9"/>
    <dgm:cxn modelId="{53B03407-2A9A-4415-93E4-44476E075B14}" type="presParOf" srcId="{DDC88152-61E9-4DBC-9897-8091C44E8A4F}" destId="{25C6C508-EC1B-430D-A598-7451CF2DC9A6}" srcOrd="5" destOrd="0" presId="urn:microsoft.com/office/officeart/2005/8/layout/hProcess9"/>
    <dgm:cxn modelId="{00601C0C-E4B8-4C59-9C77-7041B22B3C1F}" type="presParOf" srcId="{DDC88152-61E9-4DBC-9897-8091C44E8A4F}" destId="{4C28785D-119B-4070-AAD4-7ABC1A32576A}" srcOrd="6" destOrd="0" presId="urn:microsoft.com/office/officeart/2005/8/layout/hProcess9"/>
    <dgm:cxn modelId="{55E0AE45-7B1E-4BDA-A108-C50F7BE63237}" type="presParOf" srcId="{DDC88152-61E9-4DBC-9897-8091C44E8A4F}" destId="{F6D31AAE-F85C-4968-97DB-015B3DE04F0E}" srcOrd="7" destOrd="0" presId="urn:microsoft.com/office/officeart/2005/8/layout/hProcess9"/>
    <dgm:cxn modelId="{C269DF16-F16F-46D3-B1DC-568F55151C3B}" type="presParOf" srcId="{DDC88152-61E9-4DBC-9897-8091C44E8A4F}" destId="{38318C1A-7A4F-48C9-B3DD-BF1663A731F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24127-7BB1-4C18-A10E-A1C97E064FE4}">
      <dsp:nvSpPr>
        <dsp:cNvPr id="0" name=""/>
        <dsp:cNvSpPr/>
      </dsp:nvSpPr>
      <dsp:spPr>
        <a:xfrm>
          <a:off x="3533776" y="151"/>
          <a:ext cx="3448046" cy="11450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Iesniegums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04.12.2020</a:t>
          </a:r>
        </a:p>
      </dsp:txBody>
      <dsp:txXfrm>
        <a:off x="3567312" y="33687"/>
        <a:ext cx="3380974" cy="1077937"/>
      </dsp:txXfrm>
    </dsp:sp>
    <dsp:sp modelId="{C93CA09C-09BC-43D4-AAAE-247540F474CF}">
      <dsp:nvSpPr>
        <dsp:cNvPr id="0" name=""/>
        <dsp:cNvSpPr/>
      </dsp:nvSpPr>
      <dsp:spPr>
        <a:xfrm>
          <a:off x="5212080" y="1145160"/>
          <a:ext cx="91440" cy="458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0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8CFF0-D251-4C8A-8C40-31147B0155C4}">
      <dsp:nvSpPr>
        <dsp:cNvPr id="0" name=""/>
        <dsp:cNvSpPr/>
      </dsp:nvSpPr>
      <dsp:spPr>
        <a:xfrm>
          <a:off x="3448047" y="1603164"/>
          <a:ext cx="3619505" cy="11450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VPVB lēmums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04.01.2021</a:t>
          </a:r>
        </a:p>
      </dsp:txBody>
      <dsp:txXfrm>
        <a:off x="3481583" y="1636700"/>
        <a:ext cx="3552433" cy="1077937"/>
      </dsp:txXfrm>
    </dsp:sp>
    <dsp:sp modelId="{1087A237-CB0B-4114-B3EE-F104A6890CB0}">
      <dsp:nvSpPr>
        <dsp:cNvPr id="0" name=""/>
        <dsp:cNvSpPr/>
      </dsp:nvSpPr>
      <dsp:spPr>
        <a:xfrm>
          <a:off x="3131758" y="2748173"/>
          <a:ext cx="2126041" cy="458003"/>
        </a:xfrm>
        <a:custGeom>
          <a:avLst/>
          <a:gdLst/>
          <a:ahLst/>
          <a:cxnLst/>
          <a:rect l="0" t="0" r="0" b="0"/>
          <a:pathLst>
            <a:path>
              <a:moveTo>
                <a:pt x="2126041" y="0"/>
              </a:moveTo>
              <a:lnTo>
                <a:pt x="2126041" y="229001"/>
              </a:lnTo>
              <a:lnTo>
                <a:pt x="0" y="229001"/>
              </a:lnTo>
              <a:lnTo>
                <a:pt x="0" y="45800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FC4B6-1AD9-437F-82DD-FFF1CD82B0F2}">
      <dsp:nvSpPr>
        <dsp:cNvPr id="0" name=""/>
        <dsp:cNvSpPr/>
      </dsp:nvSpPr>
      <dsp:spPr>
        <a:xfrm>
          <a:off x="1152521" y="3206177"/>
          <a:ext cx="3958474" cy="11450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Sākotnējā sabiedriskā apspriešana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04.03.2021</a:t>
          </a:r>
        </a:p>
      </dsp:txBody>
      <dsp:txXfrm>
        <a:off x="1186057" y="3239713"/>
        <a:ext cx="3891402" cy="1077937"/>
      </dsp:txXfrm>
    </dsp:sp>
    <dsp:sp modelId="{271B1A35-7D49-4CD4-9F2A-DA053B3CD9A0}">
      <dsp:nvSpPr>
        <dsp:cNvPr id="0" name=""/>
        <dsp:cNvSpPr/>
      </dsp:nvSpPr>
      <dsp:spPr>
        <a:xfrm>
          <a:off x="5257800" y="2748173"/>
          <a:ext cx="2236864" cy="458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001"/>
              </a:lnTo>
              <a:lnTo>
                <a:pt x="2236864" y="229001"/>
              </a:lnTo>
              <a:lnTo>
                <a:pt x="2236864" y="45800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CA9CA-8759-42F9-BBF7-D218FB9FF963}">
      <dsp:nvSpPr>
        <dsp:cNvPr id="0" name=""/>
        <dsp:cNvSpPr/>
      </dsp:nvSpPr>
      <dsp:spPr>
        <a:xfrm>
          <a:off x="5626249" y="3206177"/>
          <a:ext cx="3736829" cy="11450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/>
            <a:t>VPVB izdota IVN programma</a:t>
          </a:r>
        </a:p>
      </dsp:txBody>
      <dsp:txXfrm>
        <a:off x="5659785" y="3239713"/>
        <a:ext cx="3669757" cy="1077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B778E-E350-4025-BC92-4AC6F6CC0D5C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7CF7B4-C147-47FB-B683-25E8CEB6C791}">
      <dsp:nvSpPr>
        <dsp:cNvPr id="0" name=""/>
        <dsp:cNvSpPr/>
      </dsp:nvSpPr>
      <dsp:spPr>
        <a:xfrm>
          <a:off x="4621" y="1305401"/>
          <a:ext cx="2020453" cy="1740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VPVB izsniegta IVN programma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04.2021</a:t>
          </a:r>
        </a:p>
      </dsp:txBody>
      <dsp:txXfrm>
        <a:off x="89587" y="1390367"/>
        <a:ext cx="1850521" cy="1570603"/>
      </dsp:txXfrm>
    </dsp:sp>
    <dsp:sp modelId="{F508E7E7-AD53-405E-8D79-9695D1D73232}">
      <dsp:nvSpPr>
        <dsp:cNvPr id="0" name=""/>
        <dsp:cNvSpPr/>
      </dsp:nvSpPr>
      <dsp:spPr>
        <a:xfrm>
          <a:off x="2154672" y="1305401"/>
          <a:ext cx="2020453" cy="1740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Ziņojums par ietekmes uz vidi novērtējumu</a:t>
          </a:r>
        </a:p>
      </dsp:txBody>
      <dsp:txXfrm>
        <a:off x="2239638" y="1390367"/>
        <a:ext cx="1850521" cy="1570603"/>
      </dsp:txXfrm>
    </dsp:sp>
    <dsp:sp modelId="{7B40A549-DA31-4C47-A827-DAA94C4967C1}">
      <dsp:nvSpPr>
        <dsp:cNvPr id="0" name=""/>
        <dsp:cNvSpPr/>
      </dsp:nvSpPr>
      <dsp:spPr>
        <a:xfrm>
          <a:off x="4247573" y="1305401"/>
          <a:ext cx="2020453" cy="1740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Ziņojuma sabiedriskā apspriešana</a:t>
          </a:r>
        </a:p>
      </dsp:txBody>
      <dsp:txXfrm>
        <a:off x="4332539" y="1390367"/>
        <a:ext cx="1850521" cy="1570603"/>
      </dsp:txXfrm>
    </dsp:sp>
    <dsp:sp modelId="{4C28785D-119B-4070-AAD4-7ABC1A32576A}">
      <dsp:nvSpPr>
        <dsp:cNvPr id="0" name=""/>
        <dsp:cNvSpPr/>
      </dsp:nvSpPr>
      <dsp:spPr>
        <a:xfrm>
          <a:off x="6369049" y="1305401"/>
          <a:ext cx="2020453" cy="1740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Ziņojums par IVN + Pārskats par līdzdalības pasākumiem</a:t>
          </a:r>
        </a:p>
      </dsp:txBody>
      <dsp:txXfrm>
        <a:off x="6454015" y="1390367"/>
        <a:ext cx="1850521" cy="1570603"/>
      </dsp:txXfrm>
    </dsp:sp>
    <dsp:sp modelId="{38318C1A-7A4F-48C9-B3DD-BF1663A731F1}">
      <dsp:nvSpPr>
        <dsp:cNvPr id="0" name=""/>
        <dsp:cNvSpPr/>
      </dsp:nvSpPr>
      <dsp:spPr>
        <a:xfrm>
          <a:off x="8490525" y="1305401"/>
          <a:ext cx="2020453" cy="1740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VPVB Atzinums par ziņojumu</a:t>
          </a:r>
        </a:p>
      </dsp:txBody>
      <dsp:txXfrm>
        <a:off x="8575491" y="1390367"/>
        <a:ext cx="1850521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184B-A0EB-4B3A-8E44-7CFAFFA06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673C0-CF28-4AA9-B11B-9635E54E3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BD0BB-0E59-45F6-AFCE-0560F087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053F9-A9DE-4EEC-8FFD-A4FD6AD6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E7C1B-6A68-48A1-A446-C9C24A29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323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DBF1-DFE3-4223-946D-E4E17271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1CB9A-9936-4EBE-BE55-C7ACB2FF4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1FCCA-5D22-4EED-8FE1-3F8C1B28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8F74-24BF-4551-99BE-C38BE910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AE190-AB2A-48A4-AF13-64138F28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468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3E49F-FB96-4C3D-84CF-656BF07A1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814E9-EB9B-49A3-9F0E-91D2944E9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8CE25-726F-4FAA-A4ED-D51E1CFB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8B786-31A3-4302-851C-A4047407C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3F379-01DA-400C-903F-6CFC6A04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022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F43E-9BB2-4A5E-B425-B1D011ED3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F6D43-6909-465A-8C64-3E7177377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F90E2-2370-449A-804E-0743D5CF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BB357-3282-4922-8288-2B6C4A57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C242D-8299-4D8C-A876-A3BB41DE1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884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086C-5259-48BC-9512-60162DA2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C04B4-61E9-4B96-8F20-EF443F2F5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7D754-58D6-4A01-8C34-28628101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98708-9FA1-438D-ACD1-4A4E1F82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41D16-0B56-4309-B287-55C97590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800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14D76-D7EC-4D3C-BEDF-0CEC3086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B6869-9888-4DAC-A3B2-4BE8546490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D77F2-83FD-46F4-A9B3-E34D003DE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BDA01-FEF5-46E9-8963-C0B4BE24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518C2-4E8B-41CC-8948-F1605D17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E532-3F5B-4CEE-913B-F0F5B6BD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120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21B0-6635-4A52-A28F-52A65D40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64523-43D1-42F5-B48F-3CE1A1415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A3CF3-782E-466A-8F89-A66CE114B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32E89-662D-429F-A679-C7EC6F2C8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FD836-A01D-4236-B386-58A53A57D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AEAC0-F036-4D2A-966E-2F658C97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D785BC-4891-4CAF-99C7-5345C2A6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D7F8C-489F-4FC3-B054-EBCD44E4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666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E9238-9EB9-4F29-9CC1-26259EF8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AC571-7B99-4BC5-A2C6-C2A51548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F14FD-DA36-474E-9C77-048EFD5E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E8520-A967-4F95-A686-1882BAD5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753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EE665-EA75-4945-AAED-1C06757B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D5DE0-876A-4B01-A21B-977288EC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FDAD5-75D7-4B85-9F24-3588A0B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24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B0FE-873F-4838-9C7D-4598109D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D5BAB-6147-4195-BB4B-C6186D3F6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9DBB3-A4B2-4363-9CAE-E2449857A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AEFEE-B5B7-4A6B-BD82-A3DA261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15C60-CCCD-4C6D-84F3-37167239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5F011-E7C5-40FD-8198-02494F50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132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CFA6-E7D8-4A4F-AF9A-58B3CBCF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6CA12D-C65E-4451-9A7A-2A3B9BFBE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1EC20-507E-4379-952A-9C4127755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70414-16C6-4A1A-89CF-BCEDA5FD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CB308-102D-4AAD-AE8D-7DB60F1A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D4CAC-EA24-4A24-AE51-C80E8540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094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41A906-C073-4238-BC6F-0A1927812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350AA-5152-455C-8708-7740ED30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2A924-296D-466B-93F5-62198A964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7B4B-1EF3-4337-9EDA-8C6402C1AFA0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D6447-0CD9-4292-90DC-8A4CE0888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6F14E-3E2D-4722-8C40-36A5A484E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71CFB-B912-40E3-A239-8C4C1F74FD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584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pvb.gov.lv/" TargetMode="External"/><Relationship Id="rId2" Type="http://schemas.openxmlformats.org/officeDocument/2006/relationships/hyperlink" Target="mailto:info@buvmeistars.lv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vmeistars.lv/" TargetMode="External"/><Relationship Id="rId2" Type="http://schemas.openxmlformats.org/officeDocument/2006/relationships/hyperlink" Target="http://www.ropazi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pvb.gov.lv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B5297E-FDB5-43AE-AB5D-08F0126A8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1191796"/>
            <a:ext cx="10021446" cy="2976344"/>
          </a:xfrm>
        </p:spPr>
        <p:txBody>
          <a:bodyPr anchor="b">
            <a:normAutofit/>
          </a:bodyPr>
          <a:lstStyle/>
          <a:p>
            <a:pPr algn="l"/>
            <a:r>
              <a:rPr lang="lv-LV" sz="5200" b="1" dirty="0">
                <a:solidFill>
                  <a:schemeClr val="tx2"/>
                </a:solidFill>
              </a:rPr>
              <a:t>Ietekmes uz vidi novērtējuma sākotnējā sabiedriskā apspriešana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1FFAD-B09E-4AA9-ACB9-90D24C358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365616"/>
            <a:ext cx="9416898" cy="1160063"/>
          </a:xfrm>
        </p:spPr>
        <p:txBody>
          <a:bodyPr anchor="ctr">
            <a:normAutofit/>
          </a:bodyPr>
          <a:lstStyle/>
          <a:p>
            <a:pPr algn="l"/>
            <a:r>
              <a:rPr lang="lv-LV" dirty="0">
                <a:solidFill>
                  <a:schemeClr val="tx2"/>
                </a:solidFill>
              </a:rPr>
              <a:t>Dolomīta ieguves darbu paplašināšanai dolomīta atradnē “</a:t>
            </a:r>
            <a:r>
              <a:rPr lang="lv-LV" dirty="0" err="1">
                <a:solidFill>
                  <a:schemeClr val="tx2"/>
                </a:solidFill>
              </a:rPr>
              <a:t>Tūrkalne</a:t>
            </a:r>
            <a:r>
              <a:rPr lang="lv-LV" dirty="0">
                <a:solidFill>
                  <a:schemeClr val="tx2"/>
                </a:solidFill>
              </a:rPr>
              <a:t>”</a:t>
            </a:r>
          </a:p>
          <a:p>
            <a:r>
              <a:rPr lang="lv-LV" dirty="0">
                <a:solidFill>
                  <a:schemeClr val="tx2"/>
                </a:solidFill>
              </a:rPr>
              <a:t>04.03.2021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14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sz="4400" b="1" dirty="0">
                <a:solidFill>
                  <a:schemeClr val="tx2"/>
                </a:solidFill>
              </a:rPr>
              <a:t>Darbības teritorija (III)  </a:t>
            </a:r>
            <a:endParaRPr lang="lv-LV" b="1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2563937E-4EB6-4174-B77A-68DFFA7DC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33647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1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Ieguves darbi I posma laukumā</a:t>
            </a:r>
            <a:endParaRPr lang="lv-LV" b="1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2EAB90A-D751-4C6F-BA91-740AA128F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88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tx2"/>
                </a:solidFill>
              </a:rPr>
              <a:t>Ieguves darbi II posma 1. laukumā</a:t>
            </a:r>
            <a:endParaRPr lang="lv-LV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58DC584-1F05-44A8-A401-72293C319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32094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3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Ieguves darbi III posma laukumā</a:t>
            </a:r>
            <a:endParaRPr lang="lv-LV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D0509A-2466-461A-B465-7B51E8003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3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Ieguves darbi II posma 2. laukumā</a:t>
            </a:r>
            <a:endParaRPr lang="lv-LV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BC46B0-5F57-4E66-94C8-10E1068EEF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35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Ieguves darbi IV posma laukumā</a:t>
            </a:r>
            <a:endParaRPr lang="lv-LV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F807C7-1EC1-4BFC-8909-61140432A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62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Ieguves darbi V posma laukumā</a:t>
            </a:r>
            <a:endParaRPr lang="lv-LV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99D522-DB2D-486F-B4DF-8DB66886A6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87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2"/>
                </a:solidFill>
              </a:rPr>
              <a:t>Infrastruktūra</a:t>
            </a:r>
            <a:endParaRPr lang="lv-LV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B484CB8-459F-4C44-90B2-D0774BDBAF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49656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60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073" y="248565"/>
            <a:ext cx="9833548" cy="8563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Dolomīta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atsegšanas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darbi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226" y="1926915"/>
            <a:ext cx="9833548" cy="453125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Dolomīta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atsegšanas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darbi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paredzēti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piecu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posmu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laukumos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kopā</a:t>
            </a:r>
            <a:r>
              <a:rPr lang="en-US" sz="2800" dirty="0">
                <a:solidFill>
                  <a:schemeClr val="tx2"/>
                </a:solidFill>
              </a:rPr>
              <a:t> 80.3 ha </a:t>
            </a:r>
            <a:r>
              <a:rPr lang="en-US" sz="2800" dirty="0" err="1">
                <a:solidFill>
                  <a:schemeClr val="tx2"/>
                </a:solidFill>
              </a:rPr>
              <a:t>platībā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Segkārtu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ieguves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laukumos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veido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augsne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smilšmāls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mālsmilts</a:t>
            </a:r>
            <a:r>
              <a:rPr lang="en-US" sz="2800" dirty="0">
                <a:solidFill>
                  <a:schemeClr val="tx2"/>
                </a:solidFill>
              </a:rPr>
              <a:t> un </a:t>
            </a:r>
            <a:r>
              <a:rPr lang="en-US" sz="2800" dirty="0" err="1">
                <a:solidFill>
                  <a:schemeClr val="tx2"/>
                </a:solidFill>
              </a:rPr>
              <a:t>smilts</a:t>
            </a:r>
            <a:endParaRPr lang="en-US" sz="2800" dirty="0">
              <a:solidFill>
                <a:schemeClr val="tx2"/>
              </a:solidFill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Noņemamās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segkārtas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kopējais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apjoms</a:t>
            </a:r>
            <a:r>
              <a:rPr lang="en-US" sz="2800" dirty="0">
                <a:solidFill>
                  <a:schemeClr val="tx2"/>
                </a:solidFill>
              </a:rPr>
              <a:t> 4498 tūkst.m</a:t>
            </a:r>
            <a:r>
              <a:rPr lang="en-US" sz="2800" baseline="30000" dirty="0">
                <a:solidFill>
                  <a:schemeClr val="tx2"/>
                </a:solidFill>
              </a:rPr>
              <a:t>3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Atsegšanas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darbos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paredzēts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izmantot</a:t>
            </a:r>
            <a:r>
              <a:rPr lang="en-US" sz="2800" dirty="0">
                <a:solidFill>
                  <a:schemeClr val="tx2"/>
                </a:solidFill>
              </a:rPr>
              <a:t> AS «</a:t>
            </a:r>
            <a:r>
              <a:rPr lang="en-US" sz="2800" dirty="0" err="1">
                <a:solidFill>
                  <a:schemeClr val="tx2"/>
                </a:solidFill>
              </a:rPr>
              <a:t>Siguldas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Būvmeistars</a:t>
            </a:r>
            <a:r>
              <a:rPr lang="en-US" sz="2800" dirty="0">
                <a:solidFill>
                  <a:schemeClr val="tx2"/>
                </a:solidFill>
              </a:rPr>
              <a:t>» </a:t>
            </a:r>
            <a:r>
              <a:rPr lang="en-US" sz="2800" dirty="0" err="1">
                <a:solidFill>
                  <a:schemeClr val="tx2"/>
                </a:solidFill>
              </a:rPr>
              <a:t>īpašumā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esošās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tehnikas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vienības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 err="1">
                <a:solidFill>
                  <a:schemeClr val="tx2"/>
                </a:solidFill>
              </a:rPr>
              <a:t>buldozeri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eksakavatori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pašizgāzēji</a:t>
            </a:r>
            <a:r>
              <a:rPr lang="en-US" sz="2800" dirty="0">
                <a:solidFill>
                  <a:schemeClr val="tx2"/>
                </a:solidFill>
              </a:rPr>
              <a:t>);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Atsegšanas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darbos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paredzēta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selektīva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augsnes</a:t>
            </a:r>
            <a:r>
              <a:rPr lang="en-US" sz="2800" dirty="0">
                <a:solidFill>
                  <a:schemeClr val="tx2"/>
                </a:solidFill>
              </a:rPr>
              <a:t> un </a:t>
            </a:r>
            <a:r>
              <a:rPr lang="en-US" sz="2800" dirty="0" err="1">
                <a:solidFill>
                  <a:schemeClr val="tx2"/>
                </a:solidFill>
              </a:rPr>
              <a:t>pārējās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segkārtas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noņemšana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Visa </a:t>
            </a:r>
            <a:r>
              <a:rPr lang="en-US" sz="2800" dirty="0" err="1">
                <a:solidFill>
                  <a:schemeClr val="tx2"/>
                </a:solidFill>
              </a:rPr>
              <a:t>noņemtā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segkārta</a:t>
            </a:r>
            <a:r>
              <a:rPr lang="en-US" sz="2800" dirty="0">
                <a:solidFill>
                  <a:schemeClr val="tx2"/>
                </a:solidFill>
              </a:rPr>
              <a:t>  </a:t>
            </a:r>
            <a:r>
              <a:rPr lang="en-US" sz="2800" dirty="0" err="1">
                <a:solidFill>
                  <a:schemeClr val="tx2"/>
                </a:solidFill>
              </a:rPr>
              <a:t>tiks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izmantota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izstrādāto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ieguves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laukumu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rekultivācijas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darbiem</a:t>
            </a:r>
            <a:r>
              <a:rPr lang="en-US" sz="2800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1812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102" y="329700"/>
            <a:ext cx="10245519" cy="7656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Ūdens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savākšana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novadīšana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55" y="1534510"/>
            <a:ext cx="10245519" cy="499379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nodrošināšanai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tiks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pielietota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savākšana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novadīšana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Līdzšinējā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prakse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atradnes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Tūrkalne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izstrādē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parāda</a:t>
            </a:r>
            <a:r>
              <a:rPr lang="en-US" dirty="0">
                <a:solidFill>
                  <a:schemeClr val="tx2"/>
                </a:solidFill>
              </a:rPr>
              <a:t>, ka no </a:t>
            </a:r>
            <a:r>
              <a:rPr lang="en-US" dirty="0" err="1">
                <a:solidFill>
                  <a:schemeClr val="tx2"/>
                </a:solidFill>
              </a:rPr>
              <a:t>karjera</a:t>
            </a:r>
            <a:r>
              <a:rPr lang="en-US" dirty="0">
                <a:solidFill>
                  <a:schemeClr val="tx2"/>
                </a:solidFill>
              </a:rPr>
              <a:t> zonas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atsūknēts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vidēji</a:t>
            </a:r>
            <a:r>
              <a:rPr lang="en-US" dirty="0">
                <a:solidFill>
                  <a:schemeClr val="tx2"/>
                </a:solidFill>
              </a:rPr>
              <a:t> 1670 m</a:t>
            </a:r>
            <a:r>
              <a:rPr lang="en-US" baseline="30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diennaktī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51 000 m</a:t>
            </a:r>
            <a:r>
              <a:rPr lang="en-US" baseline="30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mēnesī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atsūknēšanai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izmantotas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trīs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sūkņu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stacijas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vairākas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slūžas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regulē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novadāmā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apjomu</a:t>
            </a:r>
            <a:r>
              <a:rPr lang="en-US" dirty="0">
                <a:solidFill>
                  <a:schemeClr val="tx2"/>
                </a:solidFill>
              </a:rPr>
              <a:t>;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Atsūknējamais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pirms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novadīšanas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nostādināts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nostādināšanas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baseinos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kopējo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tilpumu</a:t>
            </a:r>
            <a:r>
              <a:rPr lang="en-US" dirty="0">
                <a:solidFill>
                  <a:schemeClr val="tx2"/>
                </a:solidFill>
              </a:rPr>
              <a:t> ap 13 200 m</a:t>
            </a:r>
            <a:r>
              <a:rPr lang="en-US" baseline="30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šobrīd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nodrošina</a:t>
            </a:r>
            <a:r>
              <a:rPr lang="en-US" dirty="0">
                <a:solidFill>
                  <a:schemeClr val="tx2"/>
                </a:solidFill>
              </a:rPr>
              <a:t> 3-5 </a:t>
            </a:r>
            <a:r>
              <a:rPr lang="en-US" dirty="0" err="1">
                <a:solidFill>
                  <a:schemeClr val="tx2"/>
                </a:solidFill>
              </a:rPr>
              <a:t>dienu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ciklu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Jāņem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vērā</a:t>
            </a:r>
            <a:r>
              <a:rPr lang="en-US" dirty="0">
                <a:solidFill>
                  <a:schemeClr val="tx2"/>
                </a:solidFill>
              </a:rPr>
              <a:t>, ka </a:t>
            </a:r>
            <a:r>
              <a:rPr lang="en-US" dirty="0" err="1">
                <a:solidFill>
                  <a:schemeClr val="tx2"/>
                </a:solidFill>
              </a:rPr>
              <a:t>sākot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darbiem</a:t>
            </a:r>
            <a:r>
              <a:rPr lang="en-US" dirty="0">
                <a:solidFill>
                  <a:schemeClr val="tx2"/>
                </a:solidFill>
              </a:rPr>
              <a:t> II </a:t>
            </a:r>
            <a:r>
              <a:rPr lang="en-US" dirty="0" err="1">
                <a:solidFill>
                  <a:schemeClr val="tx2"/>
                </a:solidFill>
              </a:rPr>
              <a:t>posma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atsūknējamie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ūdeņi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tiks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pārsūknēti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</a:t>
            </a:r>
            <a:r>
              <a:rPr lang="en-US" dirty="0">
                <a:solidFill>
                  <a:schemeClr val="tx2"/>
                </a:solidFill>
              </a:rPr>
              <a:t> I </a:t>
            </a:r>
            <a:r>
              <a:rPr lang="en-US" dirty="0" err="1">
                <a:solidFill>
                  <a:schemeClr val="tx2"/>
                </a:solidFill>
              </a:rPr>
              <a:t>posma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izstrādāto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kur</a:t>
            </a:r>
            <a:r>
              <a:rPr lang="en-US" dirty="0">
                <a:solidFill>
                  <a:schemeClr val="tx2"/>
                </a:solidFill>
              </a:rPr>
              <a:t> tie </a:t>
            </a:r>
            <a:r>
              <a:rPr lang="en-US" dirty="0" err="1">
                <a:solidFill>
                  <a:schemeClr val="tx2"/>
                </a:solidFill>
              </a:rPr>
              <a:t>pirms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novadīšanas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tiks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nostādināti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vairākus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mēnešus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ilgā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laika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posmā</a:t>
            </a:r>
            <a:r>
              <a:rPr lang="en-US" dirty="0">
                <a:solidFill>
                  <a:schemeClr val="tx2"/>
                </a:solidFill>
              </a:rPr>
              <a:t>; 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Visi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karjera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esošie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novadgrāvji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baseini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arī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meliorācijas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novadgrāvis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aptuveni</a:t>
            </a:r>
            <a:r>
              <a:rPr lang="en-US" dirty="0">
                <a:solidFill>
                  <a:schemeClr val="tx2"/>
                </a:solidFill>
              </a:rPr>
              <a:t> 600 m </a:t>
            </a:r>
            <a:r>
              <a:rPr lang="en-US" dirty="0" err="1">
                <a:solidFill>
                  <a:schemeClr val="tx2"/>
                </a:solidFill>
              </a:rPr>
              <a:t>garumā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ārpus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teritorijas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regulāri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tīrīti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 </a:t>
            </a:r>
            <a:r>
              <a:rPr lang="en-US" dirty="0" err="1">
                <a:solidFill>
                  <a:schemeClr val="tx2"/>
                </a:solidFill>
              </a:rPr>
              <a:t>meliorācijas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novadgrāvja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noplūst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Pietēnupē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tālāk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Lielajā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Juglā</a:t>
            </a:r>
            <a:r>
              <a:rPr lang="en-US" dirty="0">
                <a:solidFill>
                  <a:schemeClr val="tx2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04819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DFC8B-5940-470A-9028-763F10D0A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3" y="352992"/>
            <a:ext cx="9833548" cy="1325563"/>
          </a:xfrm>
        </p:spPr>
        <p:txBody>
          <a:bodyPr anchor="b">
            <a:normAutofit/>
          </a:bodyPr>
          <a:lstStyle/>
          <a:p>
            <a:r>
              <a:rPr lang="lv-LV" sz="3600" b="1" dirty="0">
                <a:solidFill>
                  <a:schemeClr val="tx2"/>
                </a:solidFill>
              </a:rPr>
              <a:t>Informācija par ietekmes uz vidi novērtējuma procesu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A1778-6623-43C6-8FAE-2CBB2D70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184277"/>
            <a:ext cx="9833548" cy="4063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>
                <a:solidFill>
                  <a:schemeClr val="tx2"/>
                </a:solidFill>
              </a:rPr>
              <a:t>Ietekmes uz vidi novērtējums ir vairāku stadiju procedūra, kuras pielietošana ir nepieciešama pirms nozīmīgu darbību, kas var atstāt nelabvēlīgu ietekmi uz vidi, īstenošanas.</a:t>
            </a:r>
          </a:p>
          <a:p>
            <a:pPr marL="0" indent="0">
              <a:buNone/>
            </a:pPr>
            <a:endParaRPr lang="lv-LV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lv-LV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dirty="0">
                <a:solidFill>
                  <a:schemeClr val="tx2"/>
                </a:solidFill>
              </a:rPr>
              <a:t>Procedūras nepieciešamību un kārtību nosaka likums “Par ietekmes uz vidi novērtējumu”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8930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83" y="106062"/>
            <a:ext cx="10434705" cy="10274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Dolomīta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irdināšana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883" y="1653500"/>
            <a:ext cx="11508827" cy="502797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nodrošināšanai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dolomīts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pirms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izcelšanas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dzīlēm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irdināts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galvenokārt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paņēmienu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Mazākas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stiprības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neliela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biezuma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slāņu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irdināšanai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iespējams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pielietot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mehāniskās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irdināšanas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paņēmienu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ekskavatoru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„</a:t>
            </a:r>
            <a:r>
              <a:rPr lang="en-US" dirty="0" err="1">
                <a:solidFill>
                  <a:schemeClr val="tx2"/>
                </a:solidFill>
              </a:rPr>
              <a:t>Siguldas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Būvmeistars</a:t>
            </a:r>
            <a:r>
              <a:rPr lang="en-US" dirty="0">
                <a:solidFill>
                  <a:schemeClr val="tx2"/>
                </a:solidFill>
              </a:rPr>
              <a:t>” </a:t>
            </a:r>
            <a:r>
              <a:rPr lang="en-US" dirty="0" err="1">
                <a:solidFill>
                  <a:schemeClr val="tx2"/>
                </a:solidFill>
              </a:rPr>
              <a:t>paredz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turpināt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sadarbību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SIA „</a:t>
            </a:r>
            <a:r>
              <a:rPr lang="en-US" dirty="0" err="1">
                <a:solidFill>
                  <a:schemeClr val="tx2"/>
                </a:solidFill>
              </a:rPr>
              <a:t>Sprādziens</a:t>
            </a:r>
            <a:r>
              <a:rPr lang="en-US" dirty="0">
                <a:solidFill>
                  <a:schemeClr val="tx2"/>
                </a:solidFill>
              </a:rPr>
              <a:t>”;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tiks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veikti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saskaņā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regulējošiem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normatīvajiem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aktiem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vidēji</a:t>
            </a:r>
            <a:r>
              <a:rPr lang="en-US" dirty="0">
                <a:solidFill>
                  <a:schemeClr val="tx2"/>
                </a:solidFill>
              </a:rPr>
              <a:t> 1 </a:t>
            </a:r>
            <a:r>
              <a:rPr lang="en-US" dirty="0" err="1">
                <a:solidFill>
                  <a:schemeClr val="tx2"/>
                </a:solidFill>
              </a:rPr>
              <a:t>reizi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nedēļā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Plānoto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tehnoloģija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ietver</a:t>
            </a:r>
            <a:r>
              <a:rPr lang="en-US" dirty="0">
                <a:solidFill>
                  <a:schemeClr val="tx2"/>
                </a:solidFill>
              </a:rPr>
              <a:t> - </a:t>
            </a:r>
            <a:r>
              <a:rPr lang="en-US" dirty="0" err="1">
                <a:solidFill>
                  <a:schemeClr val="tx2"/>
                </a:solidFill>
              </a:rPr>
              <a:t>urbumu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ierīkošanu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vertikālo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urbumu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lādiņu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metodi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daudzrindu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urbumu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lādiņu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izvietojumu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Maksimālais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rindu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skaits</a:t>
            </a:r>
            <a:r>
              <a:rPr lang="en-US" dirty="0">
                <a:solidFill>
                  <a:schemeClr val="tx2"/>
                </a:solidFill>
              </a:rPr>
              <a:t> – </a:t>
            </a:r>
            <a:r>
              <a:rPr lang="en-US" dirty="0" err="1">
                <a:solidFill>
                  <a:schemeClr val="tx2"/>
                </a:solidFill>
              </a:rPr>
              <a:t>četras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darbiem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plānots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izmantot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sprāgstvielas</a:t>
            </a:r>
            <a:r>
              <a:rPr lang="en-US" dirty="0">
                <a:solidFill>
                  <a:schemeClr val="tx2"/>
                </a:solidFill>
              </a:rPr>
              <a:t> – </a:t>
            </a:r>
            <a:r>
              <a:rPr lang="en-US" dirty="0" err="1">
                <a:solidFill>
                  <a:schemeClr val="tx2"/>
                </a:solidFill>
              </a:rPr>
              <a:t>patronēto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emulsiju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Senatel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Powerfrag</a:t>
            </a:r>
            <a:r>
              <a:rPr lang="en-US" dirty="0">
                <a:solidFill>
                  <a:schemeClr val="tx2"/>
                </a:solidFill>
              </a:rPr>
              <a:t> ø 90 mm (</a:t>
            </a:r>
            <a:r>
              <a:rPr lang="en-US" dirty="0" err="1">
                <a:solidFill>
                  <a:schemeClr val="tx2"/>
                </a:solidFill>
              </a:rPr>
              <a:t>amonija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nitrāta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emulsijas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tipa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sprāgstviela</a:t>
            </a:r>
            <a:r>
              <a:rPr lang="en-US" dirty="0">
                <a:solidFill>
                  <a:schemeClr val="tx2"/>
                </a:solidFill>
              </a:rPr>
              <a:t>) un ANFO (</a:t>
            </a:r>
            <a:r>
              <a:rPr lang="en-US" dirty="0" err="1">
                <a:solidFill>
                  <a:schemeClr val="tx2"/>
                </a:solidFill>
              </a:rPr>
              <a:t>amonija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nitrāta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mazuta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maisījums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plaši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pielietota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karjeru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izstrādes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nozarē</a:t>
            </a:r>
            <a:r>
              <a:rPr lang="en-US" dirty="0">
                <a:solidFill>
                  <a:schemeClr val="tx2"/>
                </a:solidFill>
              </a:rPr>
              <a:t>).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Prognozētais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spridzināšanas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sērijas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apjoms</a:t>
            </a:r>
            <a:r>
              <a:rPr lang="en-US" dirty="0">
                <a:solidFill>
                  <a:schemeClr val="tx2"/>
                </a:solidFill>
              </a:rPr>
              <a:t> - 6272 m</a:t>
            </a:r>
            <a:r>
              <a:rPr lang="en-US" baseline="30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2299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226" y="328300"/>
            <a:ext cx="9950935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Dolomīta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izstrāde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transportēšana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apstrādes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līniju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226" y="1982161"/>
            <a:ext cx="9833548" cy="3804785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Uzirdinātais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dolomīts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izcelts</a:t>
            </a:r>
            <a:r>
              <a:rPr lang="en-US" sz="2800" dirty="0">
                <a:solidFill>
                  <a:schemeClr val="tx2"/>
                </a:solidFill>
              </a:rPr>
              <a:t> no </a:t>
            </a:r>
            <a:r>
              <a:rPr lang="en-US" sz="2800" dirty="0" err="1">
                <a:solidFill>
                  <a:schemeClr val="tx2"/>
                </a:solidFill>
              </a:rPr>
              <a:t>zemes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dzīlēm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ar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ekskavatoriem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Pēc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izcelšanas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dolomīts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iekrauts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pašizgāzējos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Ar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pašizgāzējiem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dolomīts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transportēts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uz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materiāla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apstrādes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līniju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Dolomīta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transportēšanai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izmantoti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karjera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iekšējie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ceļi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882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213" y="35410"/>
            <a:ext cx="10287408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Materiāla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apstrāde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produkcijas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ražošana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5213" y="1396502"/>
            <a:ext cx="10962289" cy="5131798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Materiāla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apstrādes</a:t>
            </a:r>
            <a:r>
              <a:rPr lang="en-US" sz="2800" dirty="0">
                <a:solidFill>
                  <a:schemeClr val="tx2"/>
                </a:solidFill>
              </a:rPr>
              <a:t> un </a:t>
            </a:r>
            <a:r>
              <a:rPr lang="en-US" sz="2800" dirty="0" err="1">
                <a:solidFill>
                  <a:schemeClr val="tx2"/>
                </a:solidFill>
              </a:rPr>
              <a:t>produkcijas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ražošanas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laukumā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ir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izvietotas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trīs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stacionāras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drupināšanas</a:t>
            </a:r>
            <a:r>
              <a:rPr lang="en-US" sz="2800" dirty="0">
                <a:solidFill>
                  <a:schemeClr val="tx2"/>
                </a:solidFill>
              </a:rPr>
              <a:t> – </a:t>
            </a:r>
            <a:r>
              <a:rPr lang="en-US" sz="2800" dirty="0" err="1">
                <a:solidFill>
                  <a:schemeClr val="tx2"/>
                </a:solidFill>
              </a:rPr>
              <a:t>šķirošanas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iekārtas</a:t>
            </a:r>
            <a:r>
              <a:rPr lang="en-US" sz="2800" dirty="0">
                <a:solidFill>
                  <a:schemeClr val="tx2"/>
                </a:solidFill>
              </a:rPr>
              <a:t>: </a:t>
            </a:r>
            <a:r>
              <a:rPr lang="en-US" sz="2800" dirty="0" err="1">
                <a:solidFill>
                  <a:schemeClr val="tx2"/>
                </a:solidFill>
              </a:rPr>
              <a:t>viena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žokļu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tipa</a:t>
            </a:r>
            <a:r>
              <a:rPr lang="en-US" sz="2800" dirty="0">
                <a:solidFill>
                  <a:schemeClr val="tx2"/>
                </a:solidFill>
              </a:rPr>
              <a:t> SMD – 110 A, divas </a:t>
            </a:r>
            <a:r>
              <a:rPr lang="en-US" sz="2800" dirty="0" err="1">
                <a:solidFill>
                  <a:schemeClr val="tx2"/>
                </a:solidFill>
              </a:rPr>
              <a:t>rotora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tipa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iekārtas</a:t>
            </a:r>
            <a:r>
              <a:rPr lang="en-US" sz="2800" dirty="0">
                <a:solidFill>
                  <a:schemeClr val="tx2"/>
                </a:solidFill>
              </a:rPr>
              <a:t> RM – 90 un RM – 100, </a:t>
            </a:r>
            <a:r>
              <a:rPr lang="en-US" sz="2800" dirty="0" err="1">
                <a:solidFill>
                  <a:schemeClr val="tx2"/>
                </a:solidFill>
              </a:rPr>
              <a:t>mazgāšanas</a:t>
            </a:r>
            <a:r>
              <a:rPr lang="en-US" sz="2800" dirty="0">
                <a:solidFill>
                  <a:schemeClr val="tx2"/>
                </a:solidFill>
              </a:rPr>
              <a:t> - </a:t>
            </a:r>
            <a:r>
              <a:rPr lang="en-US" sz="2800" dirty="0" err="1">
                <a:solidFill>
                  <a:schemeClr val="tx2"/>
                </a:solidFill>
              </a:rPr>
              <a:t>šķirošanas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iekārta</a:t>
            </a:r>
            <a:r>
              <a:rPr lang="en-US" sz="2800" dirty="0">
                <a:solidFill>
                  <a:schemeClr val="tx2"/>
                </a:solidFill>
              </a:rPr>
              <a:t> SMD – 148 un </a:t>
            </a:r>
            <a:r>
              <a:rPr lang="en-US" sz="2800" dirty="0" err="1">
                <a:solidFill>
                  <a:schemeClr val="tx2"/>
                </a:solidFill>
              </a:rPr>
              <a:t>dozēšanas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iekārta</a:t>
            </a:r>
            <a:r>
              <a:rPr lang="en-US" sz="2800" dirty="0">
                <a:solidFill>
                  <a:schemeClr val="tx2"/>
                </a:solidFill>
              </a:rPr>
              <a:t> KM;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Iekārtas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lietotas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atbilstoši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izstrādātajai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tehnoloģiskai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shēmai</a:t>
            </a:r>
            <a:r>
              <a:rPr lang="en-US" sz="2800" dirty="0">
                <a:solidFill>
                  <a:schemeClr val="tx2"/>
                </a:solidFill>
              </a:rPr>
              <a:t> - </a:t>
            </a:r>
            <a:r>
              <a:rPr lang="en-US" sz="2800" dirty="0" err="1">
                <a:solidFill>
                  <a:schemeClr val="tx2"/>
                </a:solidFill>
              </a:rPr>
              <a:t>mainot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dažāda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izmēra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sietus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sadrupinātais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materiāls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šķirots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nepieciešamā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izmēra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frakcijās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Materiāla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apstrādes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kopmpekss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ietver</a:t>
            </a:r>
            <a:r>
              <a:rPr lang="en-US" sz="2800" dirty="0">
                <a:solidFill>
                  <a:schemeClr val="tx2"/>
                </a:solidFill>
              </a:rPr>
              <a:t>:</a:t>
            </a:r>
          </a:p>
          <a:p>
            <a:pPr marL="1028700" lvl="1" indent="-457200" algn="l"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tx2"/>
                </a:solidFill>
              </a:rPr>
              <a:t>Dolomīta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drupināšanu</a:t>
            </a:r>
            <a:r>
              <a:rPr lang="en-US" sz="2800" dirty="0">
                <a:solidFill>
                  <a:schemeClr val="tx2"/>
                </a:solidFill>
              </a:rPr>
              <a:t>;</a:t>
            </a:r>
          </a:p>
          <a:p>
            <a:pPr marL="1028700" lvl="1" indent="-457200" algn="l"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tx2"/>
                </a:solidFill>
              </a:rPr>
              <a:t>Smalko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frakciju</a:t>
            </a:r>
            <a:r>
              <a:rPr lang="en-US" sz="2800" dirty="0">
                <a:solidFill>
                  <a:schemeClr val="tx2"/>
                </a:solidFill>
              </a:rPr>
              <a:t> 0 - 20 mm </a:t>
            </a:r>
            <a:r>
              <a:rPr lang="en-US" sz="2800" dirty="0" err="1">
                <a:solidFill>
                  <a:schemeClr val="tx2"/>
                </a:solidFill>
              </a:rPr>
              <a:t>tālāku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apstrādi</a:t>
            </a:r>
            <a:r>
              <a:rPr lang="en-US" sz="2800" dirty="0">
                <a:solidFill>
                  <a:schemeClr val="tx2"/>
                </a:solidFill>
              </a:rPr>
              <a:t> - </a:t>
            </a:r>
            <a:r>
              <a:rPr lang="en-US" sz="2800" dirty="0" err="1">
                <a:solidFill>
                  <a:schemeClr val="tx2"/>
                </a:solidFill>
              </a:rPr>
              <a:t>mazgāšanu</a:t>
            </a:r>
            <a:r>
              <a:rPr lang="en-US" sz="2800" dirty="0">
                <a:solidFill>
                  <a:schemeClr val="tx2"/>
                </a:solidFill>
              </a:rPr>
              <a:t> un </a:t>
            </a:r>
            <a:r>
              <a:rPr lang="en-US" sz="2800" dirty="0" err="1">
                <a:solidFill>
                  <a:schemeClr val="tx2"/>
                </a:solidFill>
              </a:rPr>
              <a:t>šķirošanu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2"/>
                </a:solidFill>
              </a:rPr>
              <a:t>Nepieciešamības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gadījumā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produkcijas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ražošanai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tiek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pielietotas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dozēšanas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iekārtas</a:t>
            </a:r>
            <a:r>
              <a:rPr lang="en-US" sz="2800" dirty="0">
                <a:solidFill>
                  <a:schemeClr val="tx2"/>
                </a:solidFill>
              </a:rPr>
              <a:t>, kas </a:t>
            </a:r>
            <a:r>
              <a:rPr lang="en-US" sz="2800" dirty="0" err="1">
                <a:solidFill>
                  <a:schemeClr val="tx2"/>
                </a:solidFill>
              </a:rPr>
              <a:t>nodrošina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noteiktas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kvalitātes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maisījumu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sagatavošanu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438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007" y="253772"/>
            <a:ext cx="10245519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3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Šķembu</a:t>
            </a:r>
            <a:r>
              <a:rPr lang="en-US" sz="33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3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produkcijas</a:t>
            </a:r>
            <a:r>
              <a:rPr lang="en-US" sz="33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uzglabāšana</a:t>
            </a:r>
            <a:r>
              <a:rPr lang="en-US" sz="33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3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realizācija</a:t>
            </a:r>
            <a:r>
              <a:rPr lang="en-US" sz="33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3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izvešana</a:t>
            </a:r>
            <a:endParaRPr lang="en-US" sz="33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007" y="1501741"/>
            <a:ext cx="10497767" cy="51750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Šķirotais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šķembu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materiāls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saražotā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produkcija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uzglabāta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krautnēs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saražotās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produkcijas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uzglabāšanas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laukumā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Produkcija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apstrādes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līnijām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uzglabāšanas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transportēta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iekrāvējiem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transportiera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lentām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pasūtījuma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nepieciešamā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produkcija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iekrauta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pašizgāzējos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Produkcijas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realizācijas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uzskaitei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izvietoti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svari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iepriekšējo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gadu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pieredzes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dienā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realizētās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gatavās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produkcijas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apjoms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</a:t>
            </a:r>
            <a:r>
              <a:rPr lang="en-US" dirty="0">
                <a:solidFill>
                  <a:schemeClr val="tx2"/>
                </a:solidFill>
              </a:rPr>
              <a:t> ap 2.3 tūkts.t, </a:t>
            </a:r>
            <a:r>
              <a:rPr lang="en-US" dirty="0" err="1">
                <a:solidFill>
                  <a:schemeClr val="tx2"/>
                </a:solidFill>
              </a:rPr>
              <a:t>t.i.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aptuveni</a:t>
            </a:r>
            <a:r>
              <a:rPr lang="en-US" dirty="0">
                <a:solidFill>
                  <a:schemeClr val="tx2"/>
                </a:solidFill>
              </a:rPr>
              <a:t> 90-95 </a:t>
            </a:r>
            <a:r>
              <a:rPr lang="en-US" dirty="0" err="1">
                <a:solidFill>
                  <a:schemeClr val="tx2"/>
                </a:solidFill>
              </a:rPr>
              <a:t>kravas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Saražotās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produkcijas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izvešana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īstenota</a:t>
            </a:r>
            <a:r>
              <a:rPr lang="en-US" dirty="0">
                <a:solidFill>
                  <a:schemeClr val="tx2"/>
                </a:solidFill>
              </a:rPr>
              <a:t> pa </a:t>
            </a:r>
            <a:r>
              <a:rPr lang="en-US" dirty="0" err="1">
                <a:solidFill>
                  <a:schemeClr val="tx2"/>
                </a:solidFill>
              </a:rPr>
              <a:t>asfalta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seguma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pašvaldības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nozīmes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autoceļu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1.3 km </a:t>
            </a:r>
            <a:r>
              <a:rPr lang="en-US" dirty="0" err="1">
                <a:solidFill>
                  <a:schemeClr val="tx2"/>
                </a:solidFill>
              </a:rPr>
              <a:t>savienojas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valsts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reģionālās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nozīmes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autoceļu</a:t>
            </a:r>
            <a:r>
              <a:rPr lang="en-US" dirty="0">
                <a:solidFill>
                  <a:schemeClr val="tx2"/>
                </a:solidFill>
              </a:rPr>
              <a:t> P4 (</a:t>
            </a:r>
            <a:r>
              <a:rPr lang="en-US" dirty="0" err="1">
                <a:solidFill>
                  <a:schemeClr val="tx2"/>
                </a:solidFill>
              </a:rPr>
              <a:t>Rīga-Ērgļi</a:t>
            </a:r>
            <a:r>
              <a:rPr lang="en-US" dirty="0">
                <a:solidFill>
                  <a:schemeClr val="tx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87402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455" y="6790"/>
            <a:ext cx="10550319" cy="8409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Teritoriju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rekultivācija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455" y="1339140"/>
            <a:ext cx="11340662" cy="5124722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paralēli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izstrādei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rekultivēt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izveidojot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ūdenstilpes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savstarpēji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nodalītas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vaļņiem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brauktuvēm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dirty="0" err="1">
                <a:solidFill>
                  <a:schemeClr val="tx2"/>
                </a:solidFill>
              </a:rPr>
              <a:t>ceļiem</a:t>
            </a:r>
            <a:r>
              <a:rPr lang="en-US" dirty="0">
                <a:solidFill>
                  <a:schemeClr val="tx2"/>
                </a:solidFill>
              </a:rPr>
              <a:t>);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Izstrādāto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nogāžu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pamatnes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rekultivācijai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izmantot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sagatavošanas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noņemto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segkārtu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materiāla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apstrādes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atlikas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Ūdenstilpju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virsūdens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piebērt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izlīdzināt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līdz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slīpuma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attiecībai</a:t>
            </a:r>
            <a:r>
              <a:rPr lang="en-US" dirty="0">
                <a:solidFill>
                  <a:schemeClr val="tx2"/>
                </a:solidFill>
              </a:rPr>
              <a:t> 1:3 – 1:6 (</a:t>
            </a:r>
            <a:r>
              <a:rPr lang="en-US" dirty="0" err="1">
                <a:solidFill>
                  <a:schemeClr val="tx2"/>
                </a:solidFill>
              </a:rPr>
              <a:t>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augstums:nogāzes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platums</a:t>
            </a:r>
            <a:r>
              <a:rPr lang="en-US" dirty="0">
                <a:solidFill>
                  <a:schemeClr val="tx2"/>
                </a:solidFill>
              </a:rPr>
              <a:t>);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Ūdenstilpju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zemūdens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piebērt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izlīdzināt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līdz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slīpuma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attiecībai</a:t>
            </a:r>
            <a:r>
              <a:rPr lang="en-US" dirty="0">
                <a:solidFill>
                  <a:schemeClr val="tx2"/>
                </a:solidFill>
              </a:rPr>
              <a:t> 1:1 – 1:1.5 (</a:t>
            </a:r>
            <a:r>
              <a:rPr lang="en-US" dirty="0" err="1">
                <a:solidFill>
                  <a:schemeClr val="tx2"/>
                </a:solidFill>
              </a:rPr>
              <a:t>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augstums:nogāzes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platums</a:t>
            </a:r>
            <a:r>
              <a:rPr lang="en-US" dirty="0">
                <a:solidFill>
                  <a:schemeClr val="tx2"/>
                </a:solidFill>
              </a:rPr>
              <a:t>);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Izlīdzināto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virsūdens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nogāžu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virsmā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ieklāt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auglīgās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zemsedzes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slāni</a:t>
            </a:r>
            <a:r>
              <a:rPr lang="en-US" dirty="0">
                <a:solidFill>
                  <a:schemeClr val="tx2"/>
                </a:solidFill>
              </a:rPr>
              <a:t> 0.2-0.3 m </a:t>
            </a:r>
            <a:r>
              <a:rPr lang="en-US" dirty="0" err="1">
                <a:solidFill>
                  <a:schemeClr val="tx2"/>
                </a:solidFill>
              </a:rPr>
              <a:t>biezumā</a:t>
            </a:r>
            <a:r>
              <a:rPr lang="en-US" dirty="0">
                <a:solidFill>
                  <a:schemeClr val="tx2"/>
                </a:solidFill>
              </a:rPr>
              <a:t>;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Rekultivācijas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veikt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atbilstoši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apstiprinātam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derīgo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izrakteņu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projektam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i="1" dirty="0" err="1">
                <a:solidFill>
                  <a:schemeClr val="tx2"/>
                </a:solidFill>
              </a:rPr>
              <a:t>tiks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izstrādāts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pēc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nepieciešamo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dokumentu</a:t>
            </a:r>
            <a:r>
              <a:rPr lang="en-US" i="1" dirty="0">
                <a:solidFill>
                  <a:schemeClr val="tx2"/>
                </a:solidFill>
              </a:rPr>
              <a:t>, </a:t>
            </a:r>
            <a:r>
              <a:rPr lang="en-US" i="1" dirty="0" err="1">
                <a:solidFill>
                  <a:schemeClr val="tx2"/>
                </a:solidFill>
              </a:rPr>
              <a:t>atļauju</a:t>
            </a:r>
            <a:r>
              <a:rPr lang="en-US" i="1" dirty="0">
                <a:solidFill>
                  <a:schemeClr val="tx2"/>
                </a:solidFill>
              </a:rPr>
              <a:t> un </a:t>
            </a:r>
            <a:r>
              <a:rPr lang="en-US" i="1" dirty="0" err="1">
                <a:solidFill>
                  <a:schemeClr val="tx2"/>
                </a:solidFill>
              </a:rPr>
              <a:t>saskaņojumu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saņemšanas</a:t>
            </a:r>
            <a:r>
              <a:rPr lang="en-US" dirty="0">
                <a:solidFill>
                  <a:schemeClr val="tx2"/>
                </a:solidFill>
              </a:rPr>
              <a:t>).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5043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945" y="143658"/>
            <a:ext cx="10697464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Monitorings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945" y="1354117"/>
            <a:ext cx="11319641" cy="536022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ietekmes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ūdeņiem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apkārtējām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ekosistēmām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novērtēšanai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uzraudzībai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izveidota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monitoringa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sistēma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kurā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noteiktu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periodikumu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veikti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novērojumi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citas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nepieciešamās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novērtēšanas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darbības</a:t>
            </a:r>
            <a:r>
              <a:rPr lang="en-US" dirty="0">
                <a:solidFill>
                  <a:schemeClr val="tx2"/>
                </a:solidFill>
              </a:rPr>
              <a:t>;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Plānotie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nepieciešamības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gadījumā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paplašināt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pilnveidot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eksistējošo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monitoringa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ekosistēmu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uzraudzības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sistēmu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Līdzšinējie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monitoringa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rezultāti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neliecina</a:t>
            </a:r>
            <a:r>
              <a:rPr lang="en-US" dirty="0">
                <a:solidFill>
                  <a:schemeClr val="tx2"/>
                </a:solidFill>
              </a:rPr>
              <a:t> par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radītās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nelabvēlīgās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ietekmes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palielināšanos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samazināšanos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apkārtējās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ekosistēmās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hidroģeoloģiskā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režīmā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Pazemes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monitoringu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AS «</a:t>
            </a:r>
            <a:r>
              <a:rPr lang="en-US" dirty="0" err="1">
                <a:solidFill>
                  <a:schemeClr val="tx2"/>
                </a:solidFill>
              </a:rPr>
              <a:t>Siguldas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Būvmeistars</a:t>
            </a:r>
            <a:r>
              <a:rPr lang="en-US" dirty="0">
                <a:solidFill>
                  <a:schemeClr val="tx2"/>
                </a:solidFill>
              </a:rPr>
              <a:t>» </a:t>
            </a:r>
            <a:r>
              <a:rPr lang="en-US" dirty="0" err="1">
                <a:solidFill>
                  <a:schemeClr val="tx2"/>
                </a:solidFill>
              </a:rPr>
              <a:t>pasūtījuma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ievērojot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 err="1">
                <a:solidFill>
                  <a:schemeClr val="tx2"/>
                </a:solidFill>
              </a:rPr>
              <a:t>Valsts</a:t>
            </a:r>
            <a:r>
              <a:rPr lang="en-US" dirty="0">
                <a:solidFill>
                  <a:schemeClr val="tx2"/>
                </a:solidFill>
              </a:rPr>
              <a:t> Vides </a:t>
            </a:r>
            <a:r>
              <a:rPr lang="en-US" dirty="0" err="1">
                <a:solidFill>
                  <a:schemeClr val="tx2"/>
                </a:solidFill>
              </a:rPr>
              <a:t>dienesta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izsniegto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dzīļu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izmantošanas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licenci</a:t>
            </a:r>
            <a:r>
              <a:rPr lang="en-US" dirty="0">
                <a:solidFill>
                  <a:schemeClr val="tx2"/>
                </a:solidFill>
              </a:rPr>
              <a:t> Nr.CS17ZD0036 </a:t>
            </a:r>
            <a:r>
              <a:rPr lang="en-US" dirty="0" err="1">
                <a:solidFill>
                  <a:schemeClr val="tx2"/>
                </a:solidFill>
              </a:rPr>
              <a:t>nodrošina</a:t>
            </a:r>
            <a:r>
              <a:rPr lang="en-US" dirty="0">
                <a:solidFill>
                  <a:schemeClr val="tx2"/>
                </a:solidFill>
              </a:rPr>
              <a:t> SIA «</a:t>
            </a:r>
            <a:r>
              <a:rPr lang="en-US" dirty="0" err="1">
                <a:solidFill>
                  <a:schemeClr val="tx2"/>
                </a:solidFill>
              </a:rPr>
              <a:t>Termo-Eko</a:t>
            </a:r>
            <a:r>
              <a:rPr lang="en-US" dirty="0">
                <a:solidFill>
                  <a:schemeClr val="tx2"/>
                </a:solidFill>
              </a:rPr>
              <a:t>»;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Pēc</a:t>
            </a:r>
            <a:r>
              <a:rPr lang="en-US" dirty="0">
                <a:solidFill>
                  <a:schemeClr val="tx2"/>
                </a:solidFill>
              </a:rPr>
              <a:t> AS «</a:t>
            </a:r>
            <a:r>
              <a:rPr lang="en-US" dirty="0" err="1">
                <a:solidFill>
                  <a:schemeClr val="tx2"/>
                </a:solidFill>
              </a:rPr>
              <a:t>Siguldas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Būvmeistars</a:t>
            </a:r>
            <a:r>
              <a:rPr lang="en-US" dirty="0">
                <a:solidFill>
                  <a:schemeClr val="tx2"/>
                </a:solidFill>
              </a:rPr>
              <a:t>» </a:t>
            </a:r>
            <a:r>
              <a:rPr lang="en-US" dirty="0" err="1">
                <a:solidFill>
                  <a:schemeClr val="tx2"/>
                </a:solidFill>
              </a:rPr>
              <a:t>pasūtījuma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ietekmes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novērtēšanai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uzraudzībai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lieguma</a:t>
            </a:r>
            <a:r>
              <a:rPr lang="en-US" dirty="0">
                <a:solidFill>
                  <a:schemeClr val="tx2"/>
                </a:solidFill>
              </a:rPr>
              <a:t> «</a:t>
            </a:r>
            <a:r>
              <a:rPr lang="en-US" dirty="0" err="1">
                <a:solidFill>
                  <a:schemeClr val="tx2"/>
                </a:solidFill>
              </a:rPr>
              <a:t>Lielie</a:t>
            </a:r>
            <a:r>
              <a:rPr lang="en-US" dirty="0">
                <a:solidFill>
                  <a:schemeClr val="tx2"/>
                </a:solidFill>
              </a:rPr>
              <a:t> Kangari» </a:t>
            </a:r>
            <a:r>
              <a:rPr lang="en-US" dirty="0" err="1">
                <a:solidFill>
                  <a:schemeClr val="tx2"/>
                </a:solidFill>
              </a:rPr>
              <a:t>teritorijā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veikts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esošo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meža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biotopu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botāniskais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monitorings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Monitoringa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mērķis</a:t>
            </a:r>
            <a:r>
              <a:rPr lang="en-US" dirty="0">
                <a:solidFill>
                  <a:schemeClr val="tx2"/>
                </a:solidFill>
              </a:rPr>
              <a:t> – </a:t>
            </a:r>
            <a:r>
              <a:rPr lang="en-US" dirty="0" err="1">
                <a:solidFill>
                  <a:schemeClr val="tx2"/>
                </a:solidFill>
              </a:rPr>
              <a:t>konstatēt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novērot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iespējamā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gruntsūdens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līmeņa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izmaiņu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ietekmi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kieguma</a:t>
            </a:r>
            <a:r>
              <a:rPr lang="en-US" dirty="0">
                <a:solidFill>
                  <a:schemeClr val="tx2"/>
                </a:solidFill>
              </a:rPr>
              <a:t> «</a:t>
            </a:r>
            <a:r>
              <a:rPr lang="en-US" dirty="0" err="1">
                <a:solidFill>
                  <a:schemeClr val="tx2"/>
                </a:solidFill>
              </a:rPr>
              <a:t>Lielie</a:t>
            </a:r>
            <a:r>
              <a:rPr lang="en-US" dirty="0">
                <a:solidFill>
                  <a:schemeClr val="tx2"/>
                </a:solidFill>
              </a:rPr>
              <a:t> Kangari» </a:t>
            </a:r>
            <a:r>
              <a:rPr lang="en-US" dirty="0" err="1">
                <a:solidFill>
                  <a:schemeClr val="tx2"/>
                </a:solidFill>
              </a:rPr>
              <a:t>biotopiem</a:t>
            </a:r>
            <a:r>
              <a:rPr lang="en-US" dirty="0">
                <a:solidFill>
                  <a:schemeClr val="tx2"/>
                </a:solidFill>
              </a:rPr>
              <a:t> «9080* </a:t>
            </a:r>
            <a:r>
              <a:rPr lang="en-US" dirty="0" err="1">
                <a:solidFill>
                  <a:schemeClr val="tx2"/>
                </a:solidFill>
              </a:rPr>
              <a:t>Staignāju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meži</a:t>
            </a:r>
            <a:r>
              <a:rPr lang="en-US" dirty="0">
                <a:solidFill>
                  <a:schemeClr val="tx2"/>
                </a:solidFill>
              </a:rPr>
              <a:t>», «91D0* </a:t>
            </a:r>
            <a:r>
              <a:rPr lang="en-US" dirty="0" err="1">
                <a:solidFill>
                  <a:schemeClr val="tx2"/>
                </a:solidFill>
              </a:rPr>
              <a:t>Purvaini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meži</a:t>
            </a:r>
            <a:r>
              <a:rPr lang="en-US" dirty="0">
                <a:solidFill>
                  <a:schemeClr val="tx2"/>
                </a:solidFill>
              </a:rPr>
              <a:t>» un  «9010* </a:t>
            </a:r>
            <a:r>
              <a:rPr lang="en-US" dirty="0" err="1">
                <a:solidFill>
                  <a:schemeClr val="tx2"/>
                </a:solidFill>
              </a:rPr>
              <a:t>Veci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dabiski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boreāli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meži</a:t>
            </a:r>
            <a:r>
              <a:rPr lang="en-US" dirty="0">
                <a:solidFill>
                  <a:schemeClr val="tx2"/>
                </a:solidFill>
              </a:rPr>
              <a:t>»;</a:t>
            </a:r>
          </a:p>
        </p:txBody>
      </p:sp>
    </p:spTree>
    <p:extLst>
      <p:ext uri="{BB962C8B-B14F-4D97-AF65-F5344CB8AC3E}">
        <p14:creationId xmlns:p14="http://schemas.microsoft.com/office/powerpoint/2010/main" val="502707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282" y="329700"/>
            <a:ext cx="10190899" cy="7085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Ietekmes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282" y="1371752"/>
            <a:ext cx="9833548" cy="474416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paplašināšana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atradnē</a:t>
            </a:r>
            <a:r>
              <a:rPr lang="en-US" sz="2000" dirty="0">
                <a:solidFill>
                  <a:schemeClr val="tx2"/>
                </a:solidFill>
              </a:rPr>
              <a:t> “</a:t>
            </a:r>
            <a:r>
              <a:rPr lang="en-US" sz="2000" dirty="0" err="1">
                <a:solidFill>
                  <a:schemeClr val="tx2"/>
                </a:solidFill>
              </a:rPr>
              <a:t>Tūrkalne</a:t>
            </a:r>
            <a:r>
              <a:rPr lang="en-US" sz="2000" dirty="0">
                <a:solidFill>
                  <a:schemeClr val="tx2"/>
                </a:solidFill>
              </a:rPr>
              <a:t>” </a:t>
            </a:r>
            <a:r>
              <a:rPr lang="en-US" sz="2000" dirty="0" err="1">
                <a:solidFill>
                  <a:schemeClr val="tx2"/>
                </a:solidFill>
              </a:rPr>
              <a:t>neparedz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izmaiņas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metodoloģijā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materiāla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apstrādes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tehnoloģiskajā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kompleksā</a:t>
            </a:r>
            <a:r>
              <a:rPr lang="en-US" sz="2000" dirty="0">
                <a:solidFill>
                  <a:schemeClr val="tx2"/>
                </a:solidFill>
              </a:rPr>
              <a:t>, kas </a:t>
            </a:r>
            <a:r>
              <a:rPr lang="en-US" sz="2000" dirty="0" err="1">
                <a:solidFill>
                  <a:schemeClr val="tx2"/>
                </a:solidFill>
              </a:rPr>
              <a:t>kopumā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vērtējams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pozitīvi</a:t>
            </a:r>
            <a:r>
              <a:rPr lang="en-US" sz="2000" dirty="0">
                <a:solidFill>
                  <a:schemeClr val="tx2"/>
                </a:solidFill>
              </a:rPr>
              <a:t>, jo </a:t>
            </a:r>
            <a:r>
              <a:rPr lang="en-US" sz="2000" dirty="0" err="1">
                <a:solidFill>
                  <a:schemeClr val="tx2"/>
                </a:solidFill>
              </a:rPr>
              <a:t>netiek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veidota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jauna</a:t>
            </a:r>
            <a:r>
              <a:rPr lang="en-US" sz="2000" dirty="0">
                <a:solidFill>
                  <a:schemeClr val="tx2"/>
                </a:solidFill>
              </a:rPr>
              <a:t> vides </a:t>
            </a:r>
            <a:r>
              <a:rPr lang="en-US" sz="2000" dirty="0" err="1">
                <a:solidFill>
                  <a:schemeClr val="tx2"/>
                </a:solidFill>
              </a:rPr>
              <a:t>stāvkoli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ietekmējoša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infrastruktūra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Slodzes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apkārtējo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vidi</a:t>
            </a:r>
            <a:r>
              <a:rPr lang="en-US" sz="2000" dirty="0">
                <a:solidFill>
                  <a:schemeClr val="tx2"/>
                </a:solidFill>
              </a:rPr>
              <a:t>, kas </a:t>
            </a:r>
            <a:r>
              <a:rPr lang="en-US" sz="2000" dirty="0" err="1">
                <a:solidFill>
                  <a:schemeClr val="tx2"/>
                </a:solidFill>
              </a:rPr>
              <a:t>rodas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materiāla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apstrādes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transportēšanas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saglabāsies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līdzšinējā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līmenī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Par </a:t>
            </a:r>
            <a:r>
              <a:rPr lang="en-US" sz="2000" dirty="0" err="1">
                <a:solidFill>
                  <a:schemeClr val="tx2"/>
                </a:solidFill>
              </a:rPr>
              <a:t>izmaiņām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paredzētā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darbībā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jāuzskata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saistīto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ietekmēto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teritoriju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maiņa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vai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paplašināšanās</a:t>
            </a:r>
            <a:r>
              <a:rPr lang="en-US" sz="2000" dirty="0">
                <a:solidFill>
                  <a:schemeClr val="tx2"/>
                </a:solidFill>
              </a:rPr>
              <a:t>, kas </a:t>
            </a:r>
            <a:r>
              <a:rPr lang="en-US" sz="2000" dirty="0" err="1">
                <a:solidFill>
                  <a:schemeClr val="tx2"/>
                </a:solidFill>
              </a:rPr>
              <a:t>tieši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sekmēs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arī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slodžu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maiņu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palielināšanos</a:t>
            </a:r>
            <a:r>
              <a:rPr lang="en-US" sz="2000" dirty="0">
                <a:solidFill>
                  <a:schemeClr val="tx2"/>
                </a:solidFill>
              </a:rPr>
              <a:t> /</a:t>
            </a:r>
            <a:r>
              <a:rPr lang="en-US" sz="2000" dirty="0" err="1">
                <a:solidFill>
                  <a:schemeClr val="tx2"/>
                </a:solidFill>
              </a:rPr>
              <a:t>samazināšanos</a:t>
            </a:r>
            <a:r>
              <a:rPr lang="en-US" sz="2000" dirty="0">
                <a:solidFill>
                  <a:schemeClr val="tx2"/>
                </a:solidFill>
              </a:rPr>
              <a:t>).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Piesārņojošo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Atkritumu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apsaimniekošana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Fizikālās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ietekmes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Ietekme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ūdeņiem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Ietekme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ĪADT</a:t>
            </a:r>
          </a:p>
        </p:txBody>
      </p:sp>
    </p:spTree>
    <p:extLst>
      <p:ext uri="{BB962C8B-B14F-4D97-AF65-F5344CB8AC3E}">
        <p14:creationId xmlns:p14="http://schemas.microsoft.com/office/powerpoint/2010/main" val="3866660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331" y="0"/>
            <a:ext cx="10382154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Piesārņojošo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vielu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emisijas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331" y="1229711"/>
            <a:ext cx="10676443" cy="56020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Paredzētās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objektā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gaisa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piesārņojumu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galvenokārt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veidos</a:t>
            </a:r>
            <a:r>
              <a:rPr lang="en-US" sz="2000" dirty="0">
                <a:solidFill>
                  <a:schemeClr val="tx2"/>
                </a:solidFill>
              </a:rPr>
              <a:t>: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Putekļu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transporta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kustības</a:t>
            </a:r>
            <a:r>
              <a:rPr lang="en-US" sz="2000" dirty="0">
                <a:solidFill>
                  <a:schemeClr val="tx2"/>
                </a:solidFill>
              </a:rPr>
              <a:t> pa </a:t>
            </a:r>
            <a:r>
              <a:rPr lang="en-US" sz="2000" dirty="0" err="1">
                <a:solidFill>
                  <a:schemeClr val="tx2"/>
                </a:solidFill>
              </a:rPr>
              <a:t>karjera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ceļiem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Gāzveida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izmeši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karjerā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izmantojamās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specializētās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tehnikas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autotransporta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Putekļu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irdināšanas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spridzināšanas</a:t>
            </a:r>
            <a:r>
              <a:rPr lang="en-US" sz="2000" dirty="0">
                <a:solidFill>
                  <a:schemeClr val="tx2"/>
                </a:solidFill>
              </a:rPr>
              <a:t>) un </a:t>
            </a:r>
            <a:r>
              <a:rPr lang="en-US" sz="2000" dirty="0" err="1">
                <a:solidFill>
                  <a:schemeClr val="tx2"/>
                </a:solidFill>
              </a:rPr>
              <a:t>ekskavācijas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Pārstrādes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realizācijas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procesā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gaisu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avoti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</a:t>
            </a:r>
            <a:r>
              <a:rPr lang="en-US" sz="2000" dirty="0">
                <a:solidFill>
                  <a:schemeClr val="tx2"/>
                </a:solidFill>
              </a:rPr>
              <a:t>:</a:t>
            </a:r>
          </a:p>
          <a:p>
            <a:pPr marL="857250" lvl="1" indent="-285750" algn="l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2"/>
                </a:solidFill>
              </a:rPr>
              <a:t>Putekļu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gāzveida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izmešu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emisijas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pārstrādes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iekārtām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857250" lvl="1" indent="-285750" algn="l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2"/>
                </a:solidFill>
              </a:rPr>
              <a:t>Putekļu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emisijas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uzglabāšanas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krautnēm</a:t>
            </a:r>
            <a:r>
              <a:rPr lang="en-US" dirty="0">
                <a:solidFill>
                  <a:schemeClr val="tx2"/>
                </a:solidFill>
              </a:rPr>
              <a:t>;</a:t>
            </a:r>
          </a:p>
          <a:p>
            <a:pPr marL="857250" lvl="1" indent="-285750" algn="l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2"/>
                </a:solidFill>
              </a:rPr>
              <a:t>Gāzveida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izmeši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klienta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autotransporta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kustības</a:t>
            </a:r>
            <a:r>
              <a:rPr lang="en-US" dirty="0">
                <a:solidFill>
                  <a:schemeClr val="tx2"/>
                </a:solidFill>
              </a:rPr>
              <a:t> pa </a:t>
            </a:r>
            <a:r>
              <a:rPr lang="en-US" dirty="0" err="1">
                <a:solidFill>
                  <a:schemeClr val="tx2"/>
                </a:solidFill>
              </a:rPr>
              <a:t>pievedceļu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Gaisa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piesārņojums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izstrādes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laukumos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putekļu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veidā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daļiņas</a:t>
            </a:r>
            <a:r>
              <a:rPr lang="en-US" sz="2000" dirty="0">
                <a:solidFill>
                  <a:schemeClr val="tx2"/>
                </a:solidFill>
              </a:rPr>
              <a:t> PM10 un PM2,5) </a:t>
            </a:r>
            <a:r>
              <a:rPr lang="en-US" sz="2000" dirty="0" err="1">
                <a:solidFill>
                  <a:schemeClr val="tx2"/>
                </a:solidFill>
              </a:rPr>
              <a:t>galvenokārt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veidosies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irdināšanas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autotransporta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kustības</a:t>
            </a:r>
            <a:r>
              <a:rPr lang="en-US" sz="2000" dirty="0">
                <a:solidFill>
                  <a:schemeClr val="tx2"/>
                </a:solidFill>
              </a:rPr>
              <a:t> pa </a:t>
            </a:r>
            <a:r>
              <a:rPr lang="en-US" sz="2000" dirty="0" err="1">
                <a:solidFill>
                  <a:schemeClr val="tx2"/>
                </a:solidFill>
              </a:rPr>
              <a:t>karjera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ceļiem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Transportēšanas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laikā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tehnikas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vienībām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veidosies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putekļu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piesārņojošos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(CO, SO2, NOx, PM, C6H6)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apstrādes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laikā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veidoties</a:t>
            </a:r>
            <a:r>
              <a:rPr lang="en-US" sz="2000" dirty="0">
                <a:solidFill>
                  <a:schemeClr val="tx2"/>
                </a:solidFill>
              </a:rPr>
              <a:t> - </a:t>
            </a:r>
            <a:r>
              <a:rPr lang="en-US" sz="2000" dirty="0" err="1">
                <a:solidFill>
                  <a:schemeClr val="tx2"/>
                </a:solidFill>
              </a:rPr>
              <a:t>cietās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izkliedes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daļiņas</a:t>
            </a:r>
            <a:r>
              <a:rPr lang="en-US" sz="2000" dirty="0">
                <a:solidFill>
                  <a:schemeClr val="tx2"/>
                </a:solidFill>
              </a:rPr>
              <a:t> (PM) un </a:t>
            </a:r>
            <a:r>
              <a:rPr lang="en-US" sz="2000" dirty="0" err="1">
                <a:solidFill>
                  <a:schemeClr val="tx2"/>
                </a:solidFill>
              </a:rPr>
              <a:t>putekļi</a:t>
            </a:r>
            <a:r>
              <a:rPr lang="en-US" sz="2000" dirty="0">
                <a:solidFill>
                  <a:schemeClr val="tx2"/>
                </a:solidFill>
              </a:rPr>
              <a:t> (PM10 un PM2.5). </a:t>
            </a:r>
            <a:r>
              <a:rPr lang="en-US" sz="2000" dirty="0" err="1">
                <a:solidFill>
                  <a:schemeClr val="tx2"/>
                </a:solidFill>
              </a:rPr>
              <a:t>Dolomīta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apstrādes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procesā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paredzēts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turpināt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izmantot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iekārtas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arī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dīzeļmotoriem</a:t>
            </a:r>
            <a:r>
              <a:rPr lang="en-US" sz="2000" dirty="0">
                <a:solidFill>
                  <a:schemeClr val="tx2"/>
                </a:solidFill>
              </a:rPr>
              <a:t>, kas </a:t>
            </a:r>
            <a:r>
              <a:rPr lang="en-US" sz="2000" dirty="0" err="1">
                <a:solidFill>
                  <a:schemeClr val="tx2"/>
                </a:solidFill>
              </a:rPr>
              <a:t>veidos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emisijas</a:t>
            </a:r>
            <a:r>
              <a:rPr lang="en-US" sz="2000" dirty="0">
                <a:solidFill>
                  <a:schemeClr val="tx2"/>
                </a:solidFill>
              </a:rPr>
              <a:t> (CO, SO2, NOx, PM, C6H6).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59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219" y="457861"/>
            <a:ext cx="10348555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Atkritumu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apsaimniekošana</a:t>
            </a: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219" y="1606450"/>
            <a:ext cx="9833548" cy="50239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Karjerā</a:t>
            </a:r>
            <a:r>
              <a:rPr lang="en-US" dirty="0">
                <a:solidFill>
                  <a:schemeClr val="tx2"/>
                </a:solidFill>
              </a:rPr>
              <a:t> „</a:t>
            </a:r>
            <a:r>
              <a:rPr lang="en-US" dirty="0" err="1">
                <a:solidFill>
                  <a:schemeClr val="tx2"/>
                </a:solidFill>
              </a:rPr>
              <a:t>Tūrkalne</a:t>
            </a:r>
            <a:r>
              <a:rPr lang="en-US" dirty="0">
                <a:solidFill>
                  <a:schemeClr val="tx2"/>
                </a:solidFill>
              </a:rPr>
              <a:t>” </a:t>
            </a:r>
            <a:r>
              <a:rPr lang="en-US" dirty="0" err="1">
                <a:solidFill>
                  <a:schemeClr val="tx2"/>
                </a:solidFill>
              </a:rPr>
              <a:t>ierīkota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speciāla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atkritumu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novietne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noslēgti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līgumi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vairākām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firmām</a:t>
            </a:r>
            <a:r>
              <a:rPr lang="en-US" dirty="0">
                <a:solidFill>
                  <a:schemeClr val="tx2"/>
                </a:solidFill>
              </a:rPr>
              <a:t>, kas </a:t>
            </a:r>
            <a:r>
              <a:rPr lang="en-US" dirty="0" err="1">
                <a:solidFill>
                  <a:schemeClr val="tx2"/>
                </a:solidFill>
              </a:rPr>
              <a:t>saņēmušas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attiecīgo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atkritumu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veidu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apsaimniekošanas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atļaujas</a:t>
            </a:r>
            <a:r>
              <a:rPr lang="en-US" dirty="0">
                <a:solidFill>
                  <a:schemeClr val="tx2"/>
                </a:solidFill>
              </a:rPr>
              <a:t>, par to </a:t>
            </a:r>
            <a:r>
              <a:rPr lang="en-US" dirty="0" err="1">
                <a:solidFill>
                  <a:schemeClr val="tx2"/>
                </a:solidFill>
              </a:rPr>
              <a:t>izvešanu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karjera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teritorijas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Sadzīves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atkritumi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tiek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savākti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speciālos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konteineros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Atkritumu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izvešanu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nodrošina</a:t>
            </a:r>
            <a:r>
              <a:rPr lang="en-US" sz="2400" dirty="0">
                <a:solidFill>
                  <a:schemeClr val="tx2"/>
                </a:solidFill>
              </a:rPr>
              <a:t> SIA „</a:t>
            </a:r>
            <a:r>
              <a:rPr lang="en-US" sz="2400" dirty="0" err="1">
                <a:solidFill>
                  <a:schemeClr val="tx2"/>
                </a:solidFill>
              </a:rPr>
              <a:t>Vilkme</a:t>
            </a:r>
            <a:r>
              <a:rPr lang="en-US" sz="2400" dirty="0">
                <a:solidFill>
                  <a:schemeClr val="tx2"/>
                </a:solidFill>
              </a:rPr>
              <a:t>”.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Nolietoto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riepu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savākšanu</a:t>
            </a:r>
            <a:r>
              <a:rPr lang="en-US" sz="2400" dirty="0">
                <a:solidFill>
                  <a:schemeClr val="tx2"/>
                </a:solidFill>
              </a:rPr>
              <a:t> un </a:t>
            </a:r>
            <a:r>
              <a:rPr lang="en-US" sz="2400" dirty="0" err="1">
                <a:solidFill>
                  <a:schemeClr val="tx2"/>
                </a:solidFill>
              </a:rPr>
              <a:t>izvešanu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nodrošina</a:t>
            </a:r>
            <a:r>
              <a:rPr lang="en-US" sz="2400" dirty="0">
                <a:solidFill>
                  <a:schemeClr val="tx2"/>
                </a:solidFill>
              </a:rPr>
              <a:t> SIA „ALHAMBRA”;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Metāllūžņu</a:t>
            </a:r>
            <a:r>
              <a:rPr lang="en-US" sz="2400" dirty="0">
                <a:solidFill>
                  <a:schemeClr val="tx2"/>
                </a:solidFill>
              </a:rPr>
              <a:t> un </a:t>
            </a:r>
            <a:r>
              <a:rPr lang="en-US" sz="2400" dirty="0" err="1">
                <a:solidFill>
                  <a:schemeClr val="tx2"/>
                </a:solidFill>
              </a:rPr>
              <a:t>nolietoto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akumulatoru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izvešanu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nodrošina</a:t>
            </a:r>
            <a:r>
              <a:rPr lang="en-US" sz="2400" dirty="0">
                <a:solidFill>
                  <a:schemeClr val="tx2"/>
                </a:solidFill>
              </a:rPr>
              <a:t> SIA „VALMET”;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SIA „</a:t>
            </a:r>
            <a:r>
              <a:rPr lang="en-US" sz="2400" dirty="0" err="1">
                <a:solidFill>
                  <a:schemeClr val="tx2"/>
                </a:solidFill>
              </a:rPr>
              <a:t>Ekoosta</a:t>
            </a:r>
            <a:r>
              <a:rPr lang="en-US" sz="2400" dirty="0">
                <a:solidFill>
                  <a:schemeClr val="tx2"/>
                </a:solidFill>
              </a:rPr>
              <a:t>” </a:t>
            </a:r>
            <a:r>
              <a:rPr lang="en-US" sz="2400" dirty="0" err="1">
                <a:solidFill>
                  <a:schemeClr val="tx2"/>
                </a:solidFill>
              </a:rPr>
              <a:t>nodrošina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eļļu</a:t>
            </a:r>
            <a:r>
              <a:rPr lang="en-US" sz="2400" dirty="0">
                <a:solidFill>
                  <a:schemeClr val="tx2"/>
                </a:solidFill>
              </a:rPr>
              <a:t> un </a:t>
            </a:r>
            <a:r>
              <a:rPr lang="en-US" sz="2400" dirty="0" err="1">
                <a:solidFill>
                  <a:schemeClr val="tx2"/>
                </a:solidFill>
              </a:rPr>
              <a:t>smērvielu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utilizāciju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normatīvajos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aktos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noteiktajā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kārtībā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821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986" y="329700"/>
            <a:ext cx="10518635" cy="7108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Fizikālās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ietekmes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troksnis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069" y="1555530"/>
            <a:ext cx="10434705" cy="497276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Darbības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nodrošināšanai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plānots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izmantot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esošo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infrastruktūru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Produkcijas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transportēšanas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maršruts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paliek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nemainīgs</a:t>
            </a:r>
            <a:r>
              <a:rPr lang="en-US" sz="2000" dirty="0">
                <a:solidFill>
                  <a:schemeClr val="tx2"/>
                </a:solidFill>
              </a:rPr>
              <a:t> - pa </a:t>
            </a:r>
            <a:r>
              <a:rPr lang="en-US" sz="2000" dirty="0" err="1">
                <a:solidFill>
                  <a:schemeClr val="tx2"/>
                </a:solidFill>
              </a:rPr>
              <a:t>reģionālo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autoceļu</a:t>
            </a:r>
            <a:r>
              <a:rPr lang="en-US" sz="2000" dirty="0">
                <a:solidFill>
                  <a:schemeClr val="tx2"/>
                </a:solidFill>
              </a:rPr>
              <a:t> P4 (</a:t>
            </a:r>
            <a:r>
              <a:rPr lang="en-US" sz="2000" dirty="0" err="1">
                <a:solidFill>
                  <a:schemeClr val="tx2"/>
                </a:solidFill>
              </a:rPr>
              <a:t>Rīga</a:t>
            </a:r>
            <a:r>
              <a:rPr lang="en-US" sz="2000" dirty="0">
                <a:solidFill>
                  <a:schemeClr val="tx2"/>
                </a:solidFill>
              </a:rPr>
              <a:t> - </a:t>
            </a:r>
            <a:r>
              <a:rPr lang="en-US" sz="2000" dirty="0" err="1">
                <a:solidFill>
                  <a:schemeClr val="tx2"/>
                </a:solidFill>
              </a:rPr>
              <a:t>Ērgļi</a:t>
            </a:r>
            <a:r>
              <a:rPr lang="en-US" sz="2000" dirty="0">
                <a:solidFill>
                  <a:schemeClr val="tx2"/>
                </a:solidFill>
              </a:rPr>
              <a:t>), </a:t>
            </a:r>
            <a:r>
              <a:rPr lang="en-US" sz="2000" dirty="0" err="1">
                <a:solidFill>
                  <a:schemeClr val="tx2"/>
                </a:solidFill>
              </a:rPr>
              <a:t>virzoties</a:t>
            </a:r>
            <a:r>
              <a:rPr lang="en-US" sz="2000" dirty="0">
                <a:solidFill>
                  <a:schemeClr val="tx2"/>
                </a:solidFill>
              </a:rPr>
              <a:t> no </a:t>
            </a:r>
            <a:r>
              <a:rPr lang="en-US" sz="2000" dirty="0" err="1">
                <a:solidFill>
                  <a:schemeClr val="tx2"/>
                </a:solidFill>
              </a:rPr>
              <a:t>Rīgas</a:t>
            </a:r>
            <a:r>
              <a:rPr lang="en-US" sz="2000" dirty="0">
                <a:solidFill>
                  <a:schemeClr val="tx2"/>
                </a:solidFill>
              </a:rPr>
              <a:t>, 36. </a:t>
            </a:r>
            <a:r>
              <a:rPr lang="en-US" sz="2000" dirty="0" err="1">
                <a:solidFill>
                  <a:schemeClr val="tx2"/>
                </a:solidFill>
              </a:rPr>
              <a:t>kilometrā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uzstādītā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zīme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norāda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pagriezienu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karjeru</a:t>
            </a:r>
            <a:r>
              <a:rPr lang="en-US" sz="2000" dirty="0">
                <a:solidFill>
                  <a:schemeClr val="tx2"/>
                </a:solidFill>
              </a:rPr>
              <a:t> „</a:t>
            </a:r>
            <a:r>
              <a:rPr lang="en-US" sz="2000" dirty="0" err="1">
                <a:solidFill>
                  <a:schemeClr val="tx2"/>
                </a:solidFill>
              </a:rPr>
              <a:t>Tūrkalne</a:t>
            </a:r>
            <a:r>
              <a:rPr lang="en-US" sz="2000" dirty="0">
                <a:solidFill>
                  <a:schemeClr val="tx2"/>
                </a:solidFill>
              </a:rPr>
              <a:t>”, kas </a:t>
            </a:r>
            <a:r>
              <a:rPr lang="en-US" sz="2000" dirty="0" err="1">
                <a:solidFill>
                  <a:schemeClr val="tx2"/>
                </a:solidFill>
              </a:rPr>
              <a:t>atrodas</a:t>
            </a:r>
            <a:r>
              <a:rPr lang="en-US" sz="2000" dirty="0">
                <a:solidFill>
                  <a:schemeClr val="tx2"/>
                </a:solidFill>
              </a:rPr>
              <a:t> 1.3 km </a:t>
            </a:r>
            <a:r>
              <a:rPr lang="en-US" sz="2000" dirty="0" err="1">
                <a:solidFill>
                  <a:schemeClr val="tx2"/>
                </a:solidFill>
              </a:rPr>
              <a:t>attālumā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Pievedceļa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posms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asfaltēts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pievedceļu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savām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vajadzībām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izbūvēja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uztur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kārtībā</a:t>
            </a:r>
            <a:r>
              <a:rPr lang="en-US" sz="2000" dirty="0">
                <a:solidFill>
                  <a:schemeClr val="tx2"/>
                </a:solidFill>
              </a:rPr>
              <a:t> AS „</a:t>
            </a:r>
            <a:r>
              <a:rPr lang="en-US" sz="2000" dirty="0" err="1">
                <a:solidFill>
                  <a:schemeClr val="tx2"/>
                </a:solidFill>
              </a:rPr>
              <a:t>Siguldas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Būvmeistars</a:t>
            </a:r>
            <a:r>
              <a:rPr lang="en-US" sz="2000" dirty="0">
                <a:solidFill>
                  <a:schemeClr val="tx2"/>
                </a:solidFill>
              </a:rPr>
              <a:t>”. </a:t>
            </a:r>
            <a:r>
              <a:rPr lang="en-US" sz="2000" dirty="0" err="1">
                <a:solidFill>
                  <a:schemeClr val="tx2"/>
                </a:solidFill>
              </a:rPr>
              <a:t>Ceļš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domāts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tikai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karjera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darbību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saistītam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autotransportam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 </a:t>
            </a:r>
            <a:r>
              <a:rPr lang="en-US" sz="2000" dirty="0" err="1">
                <a:solidFill>
                  <a:schemeClr val="tx2"/>
                </a:solidFill>
              </a:rPr>
              <a:t>šā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aiz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kokiem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krūmiem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aptuveni</a:t>
            </a:r>
            <a:r>
              <a:rPr lang="en-US" sz="2000" dirty="0">
                <a:solidFill>
                  <a:schemeClr val="tx2"/>
                </a:solidFill>
              </a:rPr>
              <a:t> 0.05 km </a:t>
            </a:r>
            <a:r>
              <a:rPr lang="en-US" sz="2000" dirty="0" err="1">
                <a:solidFill>
                  <a:schemeClr val="tx2"/>
                </a:solidFill>
              </a:rPr>
              <a:t>attālumā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mājas</a:t>
            </a:r>
            <a:r>
              <a:rPr lang="en-US" sz="2000" dirty="0">
                <a:solidFill>
                  <a:schemeClr val="tx2"/>
                </a:solidFill>
              </a:rPr>
              <a:t> „</a:t>
            </a:r>
            <a:r>
              <a:rPr lang="en-US" sz="2000" dirty="0" err="1">
                <a:solidFill>
                  <a:schemeClr val="tx2"/>
                </a:solidFill>
              </a:rPr>
              <a:t>Grāvīši</a:t>
            </a:r>
            <a:r>
              <a:rPr lang="en-US" sz="2000" dirty="0">
                <a:solidFill>
                  <a:schemeClr val="tx2"/>
                </a:solidFill>
              </a:rPr>
              <a:t>”, bet </a:t>
            </a:r>
            <a:r>
              <a:rPr lang="en-US" sz="2000" dirty="0" err="1">
                <a:solidFill>
                  <a:schemeClr val="tx2"/>
                </a:solidFill>
              </a:rPr>
              <a:t>pārējās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Vāverkroga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mazciema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mājas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atrodas</a:t>
            </a:r>
            <a:r>
              <a:rPr lang="en-US" sz="2000" dirty="0">
                <a:solidFill>
                  <a:schemeClr val="tx2"/>
                </a:solidFill>
              </a:rPr>
              <a:t> 0.2 km </a:t>
            </a:r>
            <a:r>
              <a:rPr lang="en-US" sz="2000" dirty="0" err="1">
                <a:solidFill>
                  <a:schemeClr val="tx2"/>
                </a:solidFill>
              </a:rPr>
              <a:t>attālumā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Reģionālais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autoceļš</a:t>
            </a:r>
            <a:r>
              <a:rPr lang="en-US" sz="2000" dirty="0">
                <a:solidFill>
                  <a:schemeClr val="tx2"/>
                </a:solidFill>
              </a:rPr>
              <a:t> P4 (</a:t>
            </a:r>
            <a:r>
              <a:rPr lang="en-US" sz="2000" dirty="0" err="1">
                <a:solidFill>
                  <a:schemeClr val="tx2"/>
                </a:solidFill>
              </a:rPr>
              <a:t>Rīga</a:t>
            </a:r>
            <a:r>
              <a:rPr lang="en-US" sz="2000" dirty="0">
                <a:solidFill>
                  <a:schemeClr val="tx2"/>
                </a:solidFill>
              </a:rPr>
              <a:t> - </a:t>
            </a:r>
            <a:r>
              <a:rPr lang="en-US" sz="2000" dirty="0" err="1">
                <a:solidFill>
                  <a:schemeClr val="tx2"/>
                </a:solidFill>
              </a:rPr>
              <a:t>Ērgļi</a:t>
            </a:r>
            <a:r>
              <a:rPr lang="en-US" sz="2000" dirty="0">
                <a:solidFill>
                  <a:schemeClr val="tx2"/>
                </a:solidFill>
              </a:rPr>
              <a:t>)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asfalta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segumu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līdz</a:t>
            </a:r>
            <a:r>
              <a:rPr lang="en-US" sz="2000" dirty="0">
                <a:solidFill>
                  <a:schemeClr val="tx2"/>
                </a:solidFill>
              </a:rPr>
              <a:t> 37.km, bet </a:t>
            </a:r>
            <a:r>
              <a:rPr lang="en-US" sz="2000" dirty="0" err="1">
                <a:solidFill>
                  <a:schemeClr val="tx2"/>
                </a:solidFill>
              </a:rPr>
              <a:t>tālāk</a:t>
            </a:r>
            <a:r>
              <a:rPr lang="en-US" sz="2000" dirty="0">
                <a:solidFill>
                  <a:schemeClr val="tx2"/>
                </a:solidFill>
              </a:rPr>
              <a:t> grants </a:t>
            </a:r>
            <a:r>
              <a:rPr lang="en-US" sz="2000" dirty="0" err="1">
                <a:solidFill>
                  <a:schemeClr val="tx2"/>
                </a:solidFill>
              </a:rPr>
              <a:t>segums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līdz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Ērgļiem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Pievedceļš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caur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mežu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egles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priedes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bērzi</a:t>
            </a:r>
            <a:r>
              <a:rPr lang="en-US" sz="2000" dirty="0">
                <a:solidFill>
                  <a:schemeClr val="tx2"/>
                </a:solidFill>
              </a:rPr>
              <a:t>),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koku </a:t>
            </a:r>
            <a:r>
              <a:rPr lang="en-US" sz="2000" dirty="0" err="1">
                <a:solidFill>
                  <a:schemeClr val="tx2"/>
                </a:solidFill>
              </a:rPr>
              <a:t>augstumu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līdz</a:t>
            </a:r>
            <a:r>
              <a:rPr lang="en-US" sz="2000" dirty="0">
                <a:solidFill>
                  <a:schemeClr val="tx2"/>
                </a:solidFill>
              </a:rPr>
              <a:t> 10 - 20 m. </a:t>
            </a:r>
            <a:r>
              <a:rPr lang="en-US" sz="2000" dirty="0" err="1">
                <a:solidFill>
                  <a:schemeClr val="tx2"/>
                </a:solidFill>
              </a:rPr>
              <a:t>Līdz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ar</a:t>
            </a:r>
            <a:r>
              <a:rPr lang="en-US" sz="2000" dirty="0">
                <a:solidFill>
                  <a:schemeClr val="tx2"/>
                </a:solidFill>
              </a:rPr>
              <a:t> to </a:t>
            </a:r>
            <a:r>
              <a:rPr lang="en-US" sz="2000" dirty="0" err="1">
                <a:solidFill>
                  <a:schemeClr val="tx2"/>
                </a:solidFill>
              </a:rPr>
              <a:t>autotransporta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radītais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troksnis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tiek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slāpēts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nekādā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veidā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nerada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traucējumus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tuvākās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apkaimes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iedzīvotājiem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Iekšējie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ir</a:t>
            </a:r>
            <a:r>
              <a:rPr lang="en-US" sz="2000" dirty="0">
                <a:solidFill>
                  <a:schemeClr val="tx2"/>
                </a:solidFill>
              </a:rPr>
              <a:t>/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izveidoti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atbilstoši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nepieciešamībai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AS „</a:t>
            </a:r>
            <a:r>
              <a:rPr lang="en-US" sz="2000" dirty="0" err="1">
                <a:solidFill>
                  <a:schemeClr val="tx2"/>
                </a:solidFill>
              </a:rPr>
              <a:t>Siguldas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Būvmeistars</a:t>
            </a:r>
            <a:r>
              <a:rPr lang="en-US" sz="2000" dirty="0">
                <a:solidFill>
                  <a:schemeClr val="tx2"/>
                </a:solidFill>
              </a:rPr>
              <a:t>” nav </a:t>
            </a:r>
            <a:r>
              <a:rPr lang="en-US" sz="2000" dirty="0" err="1">
                <a:solidFill>
                  <a:schemeClr val="tx2"/>
                </a:solidFill>
              </a:rPr>
              <a:t>plānojis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satiksmes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intensitātes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būtisku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pieaugumu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Nav </a:t>
            </a:r>
            <a:r>
              <a:rPr lang="en-US" sz="2000" dirty="0" err="1">
                <a:solidFill>
                  <a:schemeClr val="tx2"/>
                </a:solidFill>
              </a:rPr>
              <a:t>paredzams</a:t>
            </a:r>
            <a:r>
              <a:rPr lang="en-US" sz="2000" dirty="0">
                <a:solidFill>
                  <a:schemeClr val="tx2"/>
                </a:solidFill>
              </a:rPr>
              <a:t>, ka </a:t>
            </a:r>
            <a:r>
              <a:rPr lang="en-US" sz="2000" dirty="0" err="1">
                <a:solidFill>
                  <a:schemeClr val="tx2"/>
                </a:solidFill>
              </a:rPr>
              <a:t>transportēšanas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laikā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radītais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trokšņa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līmenis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varētu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palielināties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pārsniegt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noteiktos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trokšņa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robežlielumus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C53B4-0F9B-4E30-8207-FF8E19B4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08272"/>
            <a:ext cx="9833548" cy="1325563"/>
          </a:xfrm>
        </p:spPr>
        <p:txBody>
          <a:bodyPr anchor="b">
            <a:normAutofit/>
          </a:bodyPr>
          <a:lstStyle/>
          <a:p>
            <a:r>
              <a:rPr lang="lv-LV" sz="3600" b="1" dirty="0">
                <a:solidFill>
                  <a:schemeClr val="tx2"/>
                </a:solidFill>
              </a:rPr>
              <a:t>IVN uzdevumi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7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159E2-8EF3-49F2-9CAC-6595FA7F7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48607"/>
            <a:ext cx="9833548" cy="3138340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tx2"/>
                </a:solidFill>
              </a:rPr>
              <a:t>Esošā vides stāvokļa izpēte</a:t>
            </a:r>
          </a:p>
          <a:p>
            <a:r>
              <a:rPr lang="lv-LV" dirty="0">
                <a:solidFill>
                  <a:schemeClr val="tx2"/>
                </a:solidFill>
              </a:rPr>
              <a:t>Paredzētās darbības ietekmes uz vidi izpēte, alternatīvu risinājumu analīze</a:t>
            </a:r>
          </a:p>
          <a:p>
            <a:r>
              <a:rPr lang="lv-LV" dirty="0">
                <a:solidFill>
                  <a:schemeClr val="tx2"/>
                </a:solidFill>
              </a:rPr>
              <a:t>Priekšlikumu izstrāde nelabvēlīgo ietekmju samazināšanai vai novēršanai</a:t>
            </a:r>
          </a:p>
          <a:p>
            <a:r>
              <a:rPr lang="lv-LV" dirty="0">
                <a:solidFill>
                  <a:schemeClr val="tx2"/>
                </a:solidFill>
              </a:rPr>
              <a:t>Monitoringa prasību izstrāde paliekošo ietekmju novērošanai</a:t>
            </a:r>
          </a:p>
        </p:txBody>
      </p:sp>
      <p:grpSp>
        <p:nvGrpSpPr>
          <p:cNvPr id="31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4431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812" y="329700"/>
            <a:ext cx="10253657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Ietekme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uz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ūdeņiem</a:t>
            </a:r>
            <a:endParaRPr lang="en-US" sz="3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812" y="1615967"/>
            <a:ext cx="9833548" cy="49123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2"/>
                </a:solidFill>
              </a:rPr>
              <a:t>Teritorijai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tuvākās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ūdensteces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Mazā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Jugla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ap 1.2-2.0 km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austrumiem</a:t>
            </a:r>
            <a:r>
              <a:rPr lang="en-US" sz="1600" dirty="0">
                <a:solidFill>
                  <a:schemeClr val="tx2"/>
                </a:solidFill>
              </a:rPr>
              <a:t>) un </a:t>
            </a:r>
            <a:r>
              <a:rPr lang="en-US" sz="1600" dirty="0" err="1">
                <a:solidFill>
                  <a:schemeClr val="tx2"/>
                </a:solidFill>
              </a:rPr>
              <a:t>tās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pieteka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Liģerurga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Lēģerurga</a:t>
            </a:r>
            <a:r>
              <a:rPr lang="en-US" sz="1600" dirty="0">
                <a:solidFill>
                  <a:schemeClr val="tx2"/>
                </a:solidFill>
              </a:rPr>
              <a:t>) (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ap 0.1 km </a:t>
            </a:r>
            <a:r>
              <a:rPr lang="en-US" sz="1600" dirty="0" err="1">
                <a:solidFill>
                  <a:schemeClr val="tx2"/>
                </a:solidFill>
              </a:rPr>
              <a:t>attālumā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dienvidiem</a:t>
            </a:r>
            <a:r>
              <a:rPr lang="en-US" sz="1600" dirty="0">
                <a:solidFill>
                  <a:schemeClr val="tx2"/>
                </a:solidFill>
              </a:rPr>
              <a:t>), </a:t>
            </a:r>
            <a:r>
              <a:rPr lang="en-US" sz="1600" dirty="0" err="1">
                <a:solidFill>
                  <a:schemeClr val="tx2"/>
                </a:solidFill>
              </a:rPr>
              <a:t>Lielā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Jugla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ap 6.0-7.0 km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ziemeļiem</a:t>
            </a:r>
            <a:r>
              <a:rPr lang="en-US" sz="1600" dirty="0">
                <a:solidFill>
                  <a:schemeClr val="tx2"/>
                </a:solidFill>
              </a:rPr>
              <a:t> un ap 9.0 km </a:t>
            </a:r>
            <a:r>
              <a:rPr lang="en-US" sz="1600" dirty="0" err="1">
                <a:solidFill>
                  <a:schemeClr val="tx2"/>
                </a:solidFill>
              </a:rPr>
              <a:t>virzienā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ziemeļrietumiem</a:t>
            </a:r>
            <a:r>
              <a:rPr lang="en-US" sz="1600" dirty="0">
                <a:solidFill>
                  <a:schemeClr val="tx2"/>
                </a:solidFill>
              </a:rPr>
              <a:t>) un </a:t>
            </a:r>
            <a:r>
              <a:rPr lang="en-US" sz="1600" dirty="0" err="1">
                <a:solidFill>
                  <a:schemeClr val="tx2"/>
                </a:solidFill>
              </a:rPr>
              <a:t>tās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pieteka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Pietēnupe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ap 1.7 - 2.7 km </a:t>
            </a:r>
            <a:r>
              <a:rPr lang="en-US" sz="1600" dirty="0" err="1">
                <a:solidFill>
                  <a:schemeClr val="tx2"/>
                </a:solidFill>
              </a:rPr>
              <a:t>attālumā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ziemeļrietumiem-ziemeļiem</a:t>
            </a:r>
            <a:r>
              <a:rPr lang="en-US" sz="1600" dirty="0">
                <a:solidFill>
                  <a:schemeClr val="tx2"/>
                </a:solidFill>
              </a:rPr>
              <a:t>).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ezers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apmēram</a:t>
            </a:r>
            <a:r>
              <a:rPr lang="en-US" sz="1600" dirty="0">
                <a:solidFill>
                  <a:schemeClr val="tx2"/>
                </a:solidFill>
              </a:rPr>
              <a:t> 0.9 – 1.0 km </a:t>
            </a:r>
            <a:r>
              <a:rPr lang="en-US" sz="1600" dirty="0" err="1">
                <a:solidFill>
                  <a:schemeClr val="tx2"/>
                </a:solidFill>
              </a:rPr>
              <a:t>attālumā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ziemeļaustrumiem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aiz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kura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plešas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Lielais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purvs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savukār</a:t>
            </a:r>
            <a:r>
              <a:rPr lang="en-US" sz="1600" dirty="0">
                <a:solidFill>
                  <a:schemeClr val="tx2"/>
                </a:solidFill>
              </a:rPr>
              <a:t> 0.7-0.8 km </a:t>
            </a:r>
            <a:r>
              <a:rPr lang="en-US" sz="1600" dirty="0" err="1">
                <a:solidFill>
                  <a:schemeClr val="tx2"/>
                </a:solidFill>
              </a:rPr>
              <a:t>attālumā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austrumiem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atrodas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Mazais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purvs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2"/>
                </a:solidFill>
              </a:rPr>
              <a:t>Apkārtnes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teritorija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raksturojas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vāju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virszemes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noteci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visapkārt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plešas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pārmitras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teritorijas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Pārpurvošanās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novēršanai</a:t>
            </a:r>
            <a:r>
              <a:rPr lang="en-US" sz="1600" dirty="0">
                <a:solidFill>
                  <a:schemeClr val="tx2"/>
                </a:solidFill>
              </a:rPr>
              <a:t> un </a:t>
            </a:r>
            <a:r>
              <a:rPr lang="en-US" sz="1600" dirty="0" err="1">
                <a:solidFill>
                  <a:schemeClr val="tx2"/>
                </a:solidFill>
              </a:rPr>
              <a:t>pārmitru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platību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samazināšanai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jau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pagājušā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gadsimta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vidū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tuvākā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apkaimē</a:t>
            </a:r>
            <a:r>
              <a:rPr lang="en-US" sz="1600" dirty="0">
                <a:solidFill>
                  <a:schemeClr val="tx2"/>
                </a:solidFill>
              </a:rPr>
              <a:t> tika </a:t>
            </a:r>
            <a:r>
              <a:rPr lang="en-US" sz="1600" dirty="0" err="1">
                <a:solidFill>
                  <a:schemeClr val="tx2"/>
                </a:solidFill>
              </a:rPr>
              <a:t>veikti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ļoti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plaši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meliorācijas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darbi</a:t>
            </a:r>
            <a:r>
              <a:rPr lang="en-US" sz="1600" dirty="0">
                <a:solidFill>
                  <a:schemeClr val="tx2"/>
                </a:solidFill>
              </a:rPr>
              <a:t>, kas </a:t>
            </a:r>
            <a:r>
              <a:rPr lang="en-US" sz="1600" dirty="0" err="1">
                <a:solidFill>
                  <a:schemeClr val="tx2"/>
                </a:solidFill>
              </a:rPr>
              <a:t>stipri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mainīja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dabiskos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hidroloģiskos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apstākļus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2"/>
                </a:solidFill>
              </a:rPr>
              <a:t>Ievērojot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dolomīta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izstrādes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tehnoloģiskos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paņēmienus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apkārtnē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veidosies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saglabāsies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pazemes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ūdens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līmeņa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depresijas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piltuve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Ievērojot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līdzšinējo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pieredzi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vairāk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kā</a:t>
            </a:r>
            <a:r>
              <a:rPr lang="en-US" sz="1600" dirty="0">
                <a:solidFill>
                  <a:schemeClr val="tx2"/>
                </a:solidFill>
              </a:rPr>
              <a:t> 20 </a:t>
            </a:r>
            <a:r>
              <a:rPr lang="en-US" sz="1600" dirty="0" err="1">
                <a:solidFill>
                  <a:schemeClr val="tx2"/>
                </a:solidFill>
              </a:rPr>
              <a:t>gadu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ilgā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laika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posmā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sagaidāms</a:t>
            </a:r>
            <a:r>
              <a:rPr lang="en-US" sz="1600" dirty="0">
                <a:solidFill>
                  <a:schemeClr val="tx2"/>
                </a:solidFill>
              </a:rPr>
              <a:t>, ka </a:t>
            </a:r>
            <a:r>
              <a:rPr lang="en-US" sz="1600" dirty="0" err="1">
                <a:solidFill>
                  <a:schemeClr val="tx2"/>
                </a:solidFill>
              </a:rPr>
              <a:t>līdz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ieguves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laukumu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konfigurācijas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maiņu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mainīsies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arī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depresijas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piltuves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konfigurācija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Ietekmes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vidi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novērtējuma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laikā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paredzēts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veikt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hidroģeoloģiskās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modelēšanas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darbus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dažādiem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izstrādes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scenārijiem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mērķi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izvēlēties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iespējami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saudzīgāko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pret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apkārtnes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ekosistēmām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ieguves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variantu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2"/>
                </a:solidFill>
              </a:rPr>
              <a:t>Iespējamās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pazemes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ūdens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līmeņa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depresijas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piltuves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robežās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daļēji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vai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pilnībā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atradīsies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Liģerurga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Pietēnupe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Lielais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purvs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ezers</a:t>
            </a:r>
            <a:r>
              <a:rPr lang="en-US" sz="1600" dirty="0">
                <a:solidFill>
                  <a:schemeClr val="tx2"/>
                </a:solidFill>
              </a:rPr>
              <a:t> un </a:t>
            </a:r>
            <a:r>
              <a:rPr lang="en-US" sz="1600" dirty="0" err="1">
                <a:solidFill>
                  <a:schemeClr val="tx2"/>
                </a:solidFill>
              </a:rPr>
              <a:t>Mazais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Kangaru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purvs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Pietēnupes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hidroloģiskais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režīms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tieši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saistīts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atsūknēto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ūdeņu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novadīšanu</a:t>
            </a:r>
            <a:r>
              <a:rPr lang="en-US" sz="1600" dirty="0">
                <a:solidFill>
                  <a:schemeClr val="tx2"/>
                </a:solidFill>
              </a:rPr>
              <a:t> no </a:t>
            </a:r>
            <a:r>
              <a:rPr lang="en-US" sz="1600" dirty="0" err="1">
                <a:solidFill>
                  <a:schemeClr val="tx2"/>
                </a:solidFill>
              </a:rPr>
              <a:t>karjera</a:t>
            </a:r>
            <a:r>
              <a:rPr lang="en-US" sz="1600" dirty="0">
                <a:solidFill>
                  <a:schemeClr val="tx2"/>
                </a:solidFill>
              </a:rPr>
              <a:t> „</a:t>
            </a:r>
            <a:r>
              <a:rPr lang="en-US" sz="1600" dirty="0" err="1">
                <a:solidFill>
                  <a:schemeClr val="tx2"/>
                </a:solidFill>
              </a:rPr>
              <a:t>Tūrkalne</a:t>
            </a:r>
            <a:r>
              <a:rPr lang="en-US" sz="1600" dirty="0">
                <a:solidFill>
                  <a:schemeClr val="tx2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6599681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226" y="253772"/>
            <a:ext cx="9833548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Ietekme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uz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ĪADT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226" y="1574344"/>
            <a:ext cx="9833548" cy="513125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Atbilstoši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datu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pārvaldības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sistēmai</a:t>
            </a:r>
            <a:r>
              <a:rPr lang="en-US" dirty="0">
                <a:solidFill>
                  <a:schemeClr val="tx2"/>
                </a:solidFill>
              </a:rPr>
              <a:t> „</a:t>
            </a:r>
            <a:r>
              <a:rPr lang="en-US" dirty="0" err="1">
                <a:solidFill>
                  <a:schemeClr val="tx2"/>
                </a:solidFill>
              </a:rPr>
              <a:t>Ozols</a:t>
            </a:r>
            <a:r>
              <a:rPr lang="en-US" dirty="0">
                <a:solidFill>
                  <a:schemeClr val="tx2"/>
                </a:solidFill>
              </a:rPr>
              <a:t>”, </a:t>
            </a:r>
            <a:r>
              <a:rPr lang="en-US" dirty="0" err="1">
                <a:solidFill>
                  <a:schemeClr val="tx2"/>
                </a:solidFill>
              </a:rPr>
              <a:t>ieguvei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teritorijā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914400" lvl="1" indent="-342900" algn="l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2"/>
                </a:solidFill>
              </a:rPr>
              <a:t>nav </a:t>
            </a:r>
            <a:r>
              <a:rPr lang="en-US" sz="2200" dirty="0" err="1">
                <a:solidFill>
                  <a:schemeClr val="tx2"/>
                </a:solidFill>
              </a:rPr>
              <a:t>īpaši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aizsargājamu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dabas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teritoriju</a:t>
            </a:r>
            <a:r>
              <a:rPr lang="en-US" sz="2200" dirty="0">
                <a:solidFill>
                  <a:schemeClr val="tx2"/>
                </a:solidFill>
              </a:rPr>
              <a:t>; </a:t>
            </a:r>
          </a:p>
          <a:p>
            <a:pPr marL="914400" lvl="1" indent="-342900" algn="l">
              <a:buFont typeface="Wingdings" panose="05000000000000000000" pitchFamily="2" charset="2"/>
              <a:buChar char="ü"/>
            </a:pPr>
            <a:r>
              <a:rPr lang="en-US" sz="2200" dirty="0" err="1">
                <a:solidFill>
                  <a:schemeClr val="tx2"/>
                </a:solidFill>
              </a:rPr>
              <a:t>austrumu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daļas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dienvidos</a:t>
            </a:r>
            <a:r>
              <a:rPr lang="en-US" sz="2200" dirty="0">
                <a:solidFill>
                  <a:schemeClr val="tx2"/>
                </a:solidFill>
              </a:rPr>
              <a:t> (</a:t>
            </a:r>
            <a:r>
              <a:rPr lang="en-US" sz="2200" dirty="0" err="1">
                <a:solidFill>
                  <a:schemeClr val="tx2"/>
                </a:solidFill>
              </a:rPr>
              <a:t>licences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paplašināšanas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teritorijā</a:t>
            </a:r>
            <a:r>
              <a:rPr lang="en-US" sz="2200" dirty="0">
                <a:solidFill>
                  <a:schemeClr val="tx2"/>
                </a:solidFill>
              </a:rPr>
              <a:t>) </a:t>
            </a:r>
            <a:r>
              <a:rPr lang="en-US" sz="2200" dirty="0" err="1">
                <a:solidFill>
                  <a:schemeClr val="tx2"/>
                </a:solidFill>
              </a:rPr>
              <a:t>norādītas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sugām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bagātu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ganību</a:t>
            </a:r>
            <a:r>
              <a:rPr lang="en-US" sz="2200" dirty="0">
                <a:solidFill>
                  <a:schemeClr val="tx2"/>
                </a:solidFill>
              </a:rPr>
              <a:t>/</a:t>
            </a:r>
            <a:r>
              <a:rPr lang="en-US" sz="2200" dirty="0" err="1">
                <a:solidFill>
                  <a:schemeClr val="tx2"/>
                </a:solidFill>
              </a:rPr>
              <a:t>ganītu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pļavu</a:t>
            </a:r>
            <a:r>
              <a:rPr lang="en-US" sz="2200" dirty="0">
                <a:solidFill>
                  <a:schemeClr val="tx2"/>
                </a:solidFill>
              </a:rPr>
              <a:t> un </a:t>
            </a:r>
            <a:r>
              <a:rPr lang="en-US" sz="2200" dirty="0" err="1">
                <a:solidFill>
                  <a:schemeClr val="tx2"/>
                </a:solidFill>
              </a:rPr>
              <a:t>mēreni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mitru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pļavu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teritorijas</a:t>
            </a:r>
            <a:r>
              <a:rPr lang="en-US" sz="2200" dirty="0">
                <a:solidFill>
                  <a:schemeClr val="tx2"/>
                </a:solidFill>
              </a:rPr>
              <a:t> (</a:t>
            </a:r>
            <a:r>
              <a:rPr lang="en-US" sz="2200" dirty="0" err="1">
                <a:solidFill>
                  <a:schemeClr val="tx2"/>
                </a:solidFill>
              </a:rPr>
              <a:t>botāniskais</a:t>
            </a:r>
            <a:r>
              <a:rPr lang="en-US" sz="2200" dirty="0">
                <a:solidFill>
                  <a:schemeClr val="tx2"/>
                </a:solidFill>
              </a:rPr>
              <a:t> BVZ);</a:t>
            </a:r>
          </a:p>
          <a:p>
            <a:pPr marL="914400" lvl="1" indent="-342900" algn="l">
              <a:buFont typeface="Wingdings" panose="05000000000000000000" pitchFamily="2" charset="2"/>
              <a:buChar char="ü"/>
            </a:pPr>
            <a:r>
              <a:rPr lang="en-US" sz="2200" dirty="0" err="1">
                <a:solidFill>
                  <a:schemeClr val="tx2"/>
                </a:solidFill>
              </a:rPr>
              <a:t>austrumu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daļā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nedaudz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iestiepjas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vecu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dabisku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boreālu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mežu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laukums</a:t>
            </a:r>
            <a:r>
              <a:rPr lang="en-US" sz="2200" dirty="0">
                <a:solidFill>
                  <a:schemeClr val="tx2"/>
                </a:solidFill>
              </a:rPr>
              <a:t> (ĪA </a:t>
            </a:r>
            <a:r>
              <a:rPr lang="en-US" sz="2200" dirty="0" err="1">
                <a:solidFill>
                  <a:schemeClr val="tx2"/>
                </a:solidFill>
              </a:rPr>
              <a:t>biotops</a:t>
            </a:r>
            <a:r>
              <a:rPr lang="en-US" sz="2200" dirty="0">
                <a:solidFill>
                  <a:schemeClr val="tx2"/>
                </a:solidFill>
              </a:rPr>
              <a:t>);</a:t>
            </a:r>
          </a:p>
          <a:p>
            <a:pPr marL="914400" lvl="1" indent="-342900" algn="l">
              <a:buFont typeface="Wingdings" panose="05000000000000000000" pitchFamily="2" charset="2"/>
              <a:buChar char="ü"/>
            </a:pPr>
            <a:r>
              <a:rPr lang="en-US" sz="2200" dirty="0" err="1">
                <a:solidFill>
                  <a:schemeClr val="tx2"/>
                </a:solidFill>
              </a:rPr>
              <a:t>centrālās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daļas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dienvidos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norādīti</a:t>
            </a:r>
            <a:r>
              <a:rPr lang="en-US" sz="2200" dirty="0">
                <a:solidFill>
                  <a:schemeClr val="tx2"/>
                </a:solidFill>
              </a:rPr>
              <a:t> divi </a:t>
            </a:r>
            <a:r>
              <a:rPr lang="en-US" sz="2200" dirty="0" err="1">
                <a:solidFill>
                  <a:schemeClr val="tx2"/>
                </a:solidFill>
              </a:rPr>
              <a:t>ošu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pļavraibeņa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fiksēšanas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punkti</a:t>
            </a:r>
            <a:r>
              <a:rPr lang="en-US" sz="2200" dirty="0">
                <a:solidFill>
                  <a:schemeClr val="tx2"/>
                </a:solidFill>
              </a:rPr>
              <a:t> (</a:t>
            </a:r>
            <a:r>
              <a:rPr lang="en-US" sz="2200" dirty="0" err="1">
                <a:solidFill>
                  <a:schemeClr val="tx2"/>
                </a:solidFill>
              </a:rPr>
              <a:t>sugu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dzīvotnes</a:t>
            </a:r>
            <a:r>
              <a:rPr lang="en-US" sz="2200" dirty="0">
                <a:solidFill>
                  <a:schemeClr val="tx2"/>
                </a:solidFill>
              </a:rPr>
              <a:t>).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Atbilstoši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datu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pārvaldības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sistēmai</a:t>
            </a:r>
            <a:r>
              <a:rPr lang="en-US" dirty="0">
                <a:solidFill>
                  <a:schemeClr val="tx2"/>
                </a:solidFill>
              </a:rPr>
              <a:t> „</a:t>
            </a:r>
            <a:r>
              <a:rPr lang="en-US" dirty="0" err="1">
                <a:solidFill>
                  <a:schemeClr val="tx2"/>
                </a:solidFill>
              </a:rPr>
              <a:t>Ozols</a:t>
            </a:r>
            <a:r>
              <a:rPr lang="en-US" dirty="0">
                <a:solidFill>
                  <a:schemeClr val="tx2"/>
                </a:solidFill>
              </a:rPr>
              <a:t>” un </a:t>
            </a:r>
            <a:r>
              <a:rPr lang="en-US" dirty="0" err="1">
                <a:solidFill>
                  <a:schemeClr val="tx2"/>
                </a:solidFill>
              </a:rPr>
              <a:t>Ministru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kabineta</a:t>
            </a:r>
            <a:r>
              <a:rPr lang="en-US" dirty="0">
                <a:solidFill>
                  <a:schemeClr val="tx2"/>
                </a:solidFill>
              </a:rPr>
              <a:t> 1999.gada 15.jūnija </a:t>
            </a:r>
            <a:r>
              <a:rPr lang="en-US" dirty="0" err="1">
                <a:solidFill>
                  <a:schemeClr val="tx2"/>
                </a:solidFill>
              </a:rPr>
              <a:t>noteikumiem</a:t>
            </a:r>
            <a:r>
              <a:rPr lang="en-US" dirty="0">
                <a:solidFill>
                  <a:schemeClr val="tx2"/>
                </a:solidFill>
              </a:rPr>
              <a:t> Nr.212 „Par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liegumiem</a:t>
            </a:r>
            <a:r>
              <a:rPr lang="en-US" dirty="0">
                <a:solidFill>
                  <a:schemeClr val="tx2"/>
                </a:solidFill>
              </a:rPr>
              <a:t>” </a:t>
            </a:r>
            <a:r>
              <a:rPr lang="en-US" dirty="0" err="1">
                <a:solidFill>
                  <a:schemeClr val="tx2"/>
                </a:solidFill>
              </a:rPr>
              <a:t>uz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ziemeļiem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austrumiem</a:t>
            </a:r>
            <a:r>
              <a:rPr lang="en-US" dirty="0">
                <a:solidFill>
                  <a:schemeClr val="tx2"/>
                </a:solidFill>
              </a:rPr>
              <a:t> no </a:t>
            </a:r>
            <a:r>
              <a:rPr lang="en-US" dirty="0" err="1">
                <a:solidFill>
                  <a:schemeClr val="tx2"/>
                </a:solidFill>
              </a:rPr>
              <a:t>licences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laukuma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 err="1">
                <a:solidFill>
                  <a:schemeClr val="tx2"/>
                </a:solidFill>
              </a:rPr>
              <a:t>atrodas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liegums</a:t>
            </a:r>
            <a:r>
              <a:rPr lang="en-US" dirty="0">
                <a:solidFill>
                  <a:schemeClr val="tx2"/>
                </a:solidFill>
              </a:rPr>
              <a:t> „</a:t>
            </a:r>
            <a:r>
              <a:rPr lang="en-US" dirty="0" err="1">
                <a:solidFill>
                  <a:schemeClr val="tx2"/>
                </a:solidFill>
              </a:rPr>
              <a:t>Lielie</a:t>
            </a:r>
            <a:r>
              <a:rPr lang="en-US" dirty="0">
                <a:solidFill>
                  <a:schemeClr val="tx2"/>
                </a:solidFill>
              </a:rPr>
              <a:t> Kangari” (NATURA 2000). </a:t>
            </a:r>
            <a:r>
              <a:rPr lang="en-US" dirty="0" err="1">
                <a:solidFill>
                  <a:schemeClr val="tx2"/>
                </a:solidFill>
              </a:rPr>
              <a:t>Tā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robeža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noteikta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atbilstoši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minēto</a:t>
            </a:r>
            <a:r>
              <a:rPr lang="en-US" dirty="0">
                <a:solidFill>
                  <a:schemeClr val="tx2"/>
                </a:solidFill>
              </a:rPr>
              <a:t> MK </a:t>
            </a:r>
            <a:r>
              <a:rPr lang="en-US" dirty="0" err="1">
                <a:solidFill>
                  <a:schemeClr val="tx2"/>
                </a:solidFill>
              </a:rPr>
              <a:t>noteikumu</a:t>
            </a:r>
            <a:r>
              <a:rPr lang="en-US" dirty="0">
                <a:solidFill>
                  <a:schemeClr val="tx2"/>
                </a:solidFill>
              </a:rPr>
              <a:t> 145.pielikumā </a:t>
            </a:r>
            <a:r>
              <a:rPr lang="en-US" dirty="0" err="1">
                <a:solidFill>
                  <a:schemeClr val="tx2"/>
                </a:solidFill>
              </a:rPr>
              <a:t>norādītām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robežpunktu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koordinātām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Paredzētā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ziemeļos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atrodas</a:t>
            </a:r>
            <a:r>
              <a:rPr lang="en-US" dirty="0">
                <a:solidFill>
                  <a:schemeClr val="tx2"/>
                </a:solidFill>
              </a:rPr>
              <a:t> 50 m </a:t>
            </a:r>
            <a:r>
              <a:rPr lang="en-US" dirty="0" err="1">
                <a:solidFill>
                  <a:schemeClr val="tx2"/>
                </a:solidFill>
              </a:rPr>
              <a:t>attālumā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dirty="0" err="1">
                <a:solidFill>
                  <a:schemeClr val="tx2"/>
                </a:solidFill>
              </a:rPr>
              <a:t>ievērojot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spēkā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esošo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Ropažu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plānojumu</a:t>
            </a:r>
            <a:r>
              <a:rPr lang="en-US" dirty="0">
                <a:solidFill>
                  <a:schemeClr val="tx2"/>
                </a:solidFill>
              </a:rPr>
              <a:t> 2006-2018.gadam) no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lieguma</a:t>
            </a:r>
            <a:r>
              <a:rPr lang="en-US" dirty="0">
                <a:solidFill>
                  <a:schemeClr val="tx2"/>
                </a:solidFill>
              </a:rPr>
              <a:t> zonas. </a:t>
            </a:r>
            <a:r>
              <a:rPr lang="en-US" dirty="0" err="1">
                <a:solidFill>
                  <a:schemeClr val="tx2"/>
                </a:solidFill>
              </a:rPr>
              <a:t>Jāatzīmē</a:t>
            </a:r>
            <a:r>
              <a:rPr lang="en-US" dirty="0">
                <a:solidFill>
                  <a:schemeClr val="tx2"/>
                </a:solidFill>
              </a:rPr>
              <a:t>, ka </a:t>
            </a:r>
            <a:r>
              <a:rPr lang="en-US" dirty="0" err="1">
                <a:solidFill>
                  <a:schemeClr val="tx2"/>
                </a:solidFill>
              </a:rPr>
              <a:t>izstrādē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esošais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Ropažu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teritorijas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plānojums</a:t>
            </a:r>
            <a:r>
              <a:rPr lang="en-US" dirty="0">
                <a:solidFill>
                  <a:schemeClr val="tx2"/>
                </a:solidFill>
              </a:rPr>
              <a:t> 2019-2031.gadam </a:t>
            </a:r>
            <a:r>
              <a:rPr lang="en-US" dirty="0" err="1">
                <a:solidFill>
                  <a:schemeClr val="tx2"/>
                </a:solidFill>
              </a:rPr>
              <a:t>paredz</a:t>
            </a:r>
            <a:r>
              <a:rPr lang="en-US" dirty="0">
                <a:solidFill>
                  <a:schemeClr val="tx2"/>
                </a:solidFill>
              </a:rPr>
              <a:t> 100 m </a:t>
            </a:r>
            <a:r>
              <a:rPr lang="en-US" dirty="0" err="1">
                <a:solidFill>
                  <a:schemeClr val="tx2"/>
                </a:solidFill>
              </a:rPr>
              <a:t>drošības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zonu</a:t>
            </a:r>
            <a:r>
              <a:rPr lang="en-US" dirty="0">
                <a:solidFill>
                  <a:schemeClr val="tx2"/>
                </a:solidFill>
              </a:rPr>
              <a:t> ap </a:t>
            </a:r>
            <a:r>
              <a:rPr lang="en-US" dirty="0" err="1">
                <a:solidFill>
                  <a:schemeClr val="tx2"/>
                </a:solidFill>
              </a:rPr>
              <a:t>dabas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liegumu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kur</a:t>
            </a:r>
            <a:r>
              <a:rPr lang="en-US" dirty="0">
                <a:solidFill>
                  <a:schemeClr val="tx2"/>
                </a:solidFill>
              </a:rPr>
              <a:t> var </a:t>
            </a:r>
            <a:r>
              <a:rPr lang="en-US" dirty="0" err="1">
                <a:solidFill>
                  <a:schemeClr val="tx2"/>
                </a:solidFill>
              </a:rPr>
              <a:t>tikt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aprobežota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2236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29357"/>
            <a:ext cx="10174574" cy="7517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Pasākumi</a:t>
            </a:r>
            <a:r>
              <a: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ietekmes</a:t>
            </a:r>
            <a:r>
              <a: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uz</a:t>
            </a:r>
            <a:r>
              <a: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vidi</a:t>
            </a:r>
            <a:r>
              <a: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novēršanai</a:t>
            </a:r>
            <a:r>
              <a:rPr lang="en-US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32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mazināšanai</a:t>
            </a:r>
            <a:endParaRPr lang="en-US" sz="3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7" name="Group 1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1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754920"/>
            <a:ext cx="10174574" cy="487710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Darbi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objektā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veikti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atbilstoši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derīgo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izrakteņu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projektā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paredzētajiem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tehniskajiem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risinājumiem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ievērojot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drošības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veselības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aizsardzības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organizēšanas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darba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vietu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iekārtošanas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prasības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projektēti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atbilstoši</a:t>
            </a:r>
            <a:r>
              <a:rPr lang="en-US" sz="2000" dirty="0">
                <a:solidFill>
                  <a:schemeClr val="tx2"/>
                </a:solidFill>
              </a:rPr>
              <a:t> MK 21.08.2012. </a:t>
            </a:r>
            <a:r>
              <a:rPr lang="en-US" sz="2000" dirty="0" err="1">
                <a:solidFill>
                  <a:schemeClr val="tx2"/>
                </a:solidFill>
              </a:rPr>
              <a:t>noteikumu</a:t>
            </a:r>
            <a:r>
              <a:rPr lang="en-US" sz="2000" dirty="0">
                <a:solidFill>
                  <a:schemeClr val="tx2"/>
                </a:solidFill>
              </a:rPr>
              <a:t> Nr. 570 „</a:t>
            </a:r>
            <a:r>
              <a:rPr lang="en-US" sz="2000" dirty="0" err="1">
                <a:solidFill>
                  <a:schemeClr val="tx2"/>
                </a:solidFill>
              </a:rPr>
              <a:t>Derīgo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izrakteņu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kārtība</a:t>
            </a:r>
            <a:r>
              <a:rPr lang="en-US" sz="2000" dirty="0">
                <a:solidFill>
                  <a:schemeClr val="tx2"/>
                </a:solidFill>
              </a:rPr>
              <a:t>” </a:t>
            </a:r>
            <a:r>
              <a:rPr lang="en-US" sz="2000" dirty="0" err="1">
                <a:solidFill>
                  <a:schemeClr val="tx2"/>
                </a:solidFill>
              </a:rPr>
              <a:t>prasībām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Paralēli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derīgo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izrakteņu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veikta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izstrādāto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teritoriju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rekultivācija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nodrošinot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optimālu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ietekmes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zonu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samazināšanu</a:t>
            </a:r>
            <a:r>
              <a:rPr lang="en-US" sz="2000" dirty="0">
                <a:solidFill>
                  <a:schemeClr val="tx2"/>
                </a:solidFill>
              </a:rPr>
              <a:t>;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Ietekmes</a:t>
            </a:r>
            <a:r>
              <a:rPr lang="en-US" sz="2000" dirty="0">
                <a:solidFill>
                  <a:schemeClr val="tx2"/>
                </a:solidFill>
              </a:rPr>
              <a:t> zonas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pazemes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ūdeņiem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apkārtējām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ekosistēmām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uzraudzībai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kontrolei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turpināts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pazemes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ūdens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monitorings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esošo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meža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biotopu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botāniskais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monitorings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lieguma</a:t>
            </a:r>
            <a:r>
              <a:rPr lang="en-US" sz="2000" dirty="0">
                <a:solidFill>
                  <a:schemeClr val="tx2"/>
                </a:solidFill>
              </a:rPr>
              <a:t> «</a:t>
            </a:r>
            <a:r>
              <a:rPr lang="en-US" sz="2000" dirty="0" err="1">
                <a:solidFill>
                  <a:schemeClr val="tx2"/>
                </a:solidFill>
              </a:rPr>
              <a:t>Lielie</a:t>
            </a:r>
            <a:r>
              <a:rPr lang="en-US" sz="2000" dirty="0">
                <a:solidFill>
                  <a:schemeClr val="tx2"/>
                </a:solidFill>
              </a:rPr>
              <a:t> Kangari» </a:t>
            </a:r>
            <a:r>
              <a:rPr lang="en-US" sz="2000" dirty="0" err="1">
                <a:solidFill>
                  <a:schemeClr val="tx2"/>
                </a:solidFill>
              </a:rPr>
              <a:t>teritorijā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Paredzētās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laikā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netiks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pārsniegti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gaisu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emisiju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robežlielumi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Putekļu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rašanās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mazināšanai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nodrošināta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regulāra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pievadceļa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karjera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ceļu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produkcijas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krautņu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mitrināšana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laukumiem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novadāmo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ūdeņu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kvalitāte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nepārsniegs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noteiktās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piesārņojošo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vielu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robežvērtības</a:t>
            </a:r>
            <a:r>
              <a:rPr lang="en-US" sz="2000" dirty="0">
                <a:solidFill>
                  <a:schemeClr val="tx2"/>
                </a:solidFill>
              </a:rPr>
              <a:t>; 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Nepieciešamības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gadījumā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pamatojoties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modelēšanas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darbu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rezultātiem</a:t>
            </a:r>
            <a:r>
              <a:rPr lang="en-US" sz="2000" dirty="0">
                <a:solidFill>
                  <a:schemeClr val="tx2"/>
                </a:solidFill>
              </a:rPr>
              <a:t>) </a:t>
            </a:r>
            <a:r>
              <a:rPr lang="en-US" sz="2000" dirty="0" err="1">
                <a:solidFill>
                  <a:schemeClr val="tx2"/>
                </a:solidFill>
              </a:rPr>
              <a:t>tiks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koriģētas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vienlaicīgi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izstrādājamo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ieguves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laukumu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platības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tā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samazinot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iespējamo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ietekmi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apkārtējo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vidi</a:t>
            </a:r>
            <a:r>
              <a:rPr lang="en-US" sz="2000" dirty="0">
                <a:solidFill>
                  <a:schemeClr val="tx2"/>
                </a:solidFill>
              </a:rPr>
              <a:t> un </a:t>
            </a:r>
            <a:r>
              <a:rPr lang="en-US" sz="2000" dirty="0" err="1">
                <a:solidFill>
                  <a:schemeClr val="tx2"/>
                </a:solidFill>
              </a:rPr>
              <a:t>ekosistēmām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</a:p>
        </p:txBody>
      </p:sp>
      <p:grpSp>
        <p:nvGrpSpPr>
          <p:cNvPr id="31" name="Group 1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2" name="Freeform: Shape 2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2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7628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E0ACF8-2573-4A6D-A76A-126D9AEC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lv-LV" sz="3600" b="1" dirty="0">
                <a:solidFill>
                  <a:schemeClr val="tx2"/>
                </a:solidFill>
              </a:rPr>
              <a:t>Priekšlikumu sniegšana līdz 11.03.2021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B49DB-817E-4AEE-921E-2064E2EDF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v-LV" b="0" i="0" dirty="0">
                <a:solidFill>
                  <a:schemeClr val="tx2"/>
                </a:solidFill>
                <a:effectLst/>
                <a:latin typeface="Montserrat"/>
                <a:hlinkClick r:id="rId2"/>
              </a:rPr>
              <a:t>info@buvmeistars.lv</a:t>
            </a:r>
            <a:endParaRPr lang="lv-LV" b="0" i="0" dirty="0">
              <a:solidFill>
                <a:schemeClr val="tx2"/>
              </a:solidFill>
              <a:effectLst/>
              <a:latin typeface="Montserrat"/>
            </a:endParaRPr>
          </a:p>
          <a:p>
            <a:pPr marL="0" indent="0">
              <a:buNone/>
            </a:pPr>
            <a:r>
              <a:rPr lang="lv-LV" dirty="0">
                <a:solidFill>
                  <a:schemeClr val="tx2"/>
                </a:solidFill>
                <a:latin typeface="Montserrat"/>
              </a:rPr>
              <a:t>T. +371 26283805</a:t>
            </a:r>
            <a:endParaRPr lang="lv-LV" b="0" i="0" dirty="0">
              <a:solidFill>
                <a:schemeClr val="tx2"/>
              </a:solidFill>
              <a:effectLst/>
              <a:latin typeface="Montserrat"/>
            </a:endParaRPr>
          </a:p>
          <a:p>
            <a:pPr marL="0" indent="0">
              <a:buNone/>
            </a:pPr>
            <a:endParaRPr lang="lv-LV" dirty="0">
              <a:solidFill>
                <a:schemeClr val="tx2"/>
              </a:solidFill>
              <a:latin typeface="Montserrat"/>
            </a:endParaRPr>
          </a:p>
          <a:p>
            <a:pPr marL="0" indent="0">
              <a:buNone/>
            </a:pPr>
            <a:r>
              <a:rPr lang="lv-LV" b="0" i="0" dirty="0">
                <a:solidFill>
                  <a:schemeClr val="tx2"/>
                </a:solidFill>
                <a:effectLst/>
                <a:latin typeface="Montserrat"/>
              </a:rPr>
              <a:t>Rakstiskus priekšlikumus par paredzēto darbību var iesniegt Vides pārraudzības valsts birojā (Rūpniecības ielā 23, Rīga, LV – 1045, tālrunis: 67321173, fakss: 67321049, e-pasts: vpvb@vpvb.gov.lv, </a:t>
            </a:r>
            <a:r>
              <a:rPr lang="lv-LV" b="0" i="0" u="none" strike="noStrike" dirty="0">
                <a:solidFill>
                  <a:schemeClr val="tx2"/>
                </a:solidFill>
                <a:effectLst/>
                <a:latin typeface="Montserrat"/>
                <a:hlinkClick r:id="rId3"/>
              </a:rPr>
              <a:t>www.vpvb.gov.lv</a:t>
            </a:r>
            <a:r>
              <a:rPr lang="lv-LV" b="0" i="0" dirty="0">
                <a:solidFill>
                  <a:schemeClr val="tx2"/>
                </a:solidFill>
                <a:effectLst/>
                <a:latin typeface="Montserrat"/>
              </a:rPr>
              <a:t>) 20 dienu laikā no paziņojuma publicēšanas laikrakstā.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1627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DA8CE9-E0A6-4FF2-823D-D0860760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195564-33B9-434B-9641-764F5905A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18C537-E336-47C4-836B-C342A230F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1"/>
            <a:ext cx="4262009" cy="2602764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81F97D2-9A0D-4CA5-B9AF-27B558BCF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678A47C-892D-47C9-A5D8-F8860B1B0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9E8FDFA-59ED-4D6F-BA20-10CDF843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958D9A5-8003-4D92-8C05-787C630F7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A1259D8-0C3A-4069-A22F-537BBBB61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0995" y="62352"/>
            <a:ext cx="6028697" cy="6795648"/>
            <a:chOff x="6160995" y="62352"/>
            <a:chExt cx="6028697" cy="6795648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90700B4-CEB5-450F-9EA7-95E355B50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82080" y="81632"/>
              <a:ext cx="6007612" cy="6776368"/>
            </a:xfrm>
            <a:custGeom>
              <a:avLst/>
              <a:gdLst>
                <a:gd name="connsiteX0" fmla="*/ 4493599 w 6007612"/>
                <a:gd name="connsiteY0" fmla="*/ 0 h 6797829"/>
                <a:gd name="connsiteX1" fmla="*/ 5981837 w 6007612"/>
                <a:gd name="connsiteY1" fmla="*/ 314220 h 6797829"/>
                <a:gd name="connsiteX2" fmla="*/ 6007612 w 6007612"/>
                <a:gd name="connsiteY2" fmla="*/ 327088 h 6797829"/>
                <a:gd name="connsiteX3" fmla="*/ 6007612 w 6007612"/>
                <a:gd name="connsiteY3" fmla="*/ 1316637 h 6797829"/>
                <a:gd name="connsiteX4" fmla="*/ 5852405 w 6007612"/>
                <a:gd name="connsiteY4" fmla="*/ 1209899 h 6797829"/>
                <a:gd name="connsiteX5" fmla="*/ 5622498 w 6007612"/>
                <a:gd name="connsiteY5" fmla="*/ 1086619 h 6797829"/>
                <a:gd name="connsiteX6" fmla="*/ 4493032 w 6007612"/>
                <a:gd name="connsiteY6" fmla="*/ 851533 h 6797829"/>
                <a:gd name="connsiteX7" fmla="*/ 3155579 w 6007612"/>
                <a:gd name="connsiteY7" fmla="*/ 1108326 h 6797829"/>
                <a:gd name="connsiteX8" fmla="*/ 1963832 w 6007612"/>
                <a:gd name="connsiteY8" fmla="*/ 1817700 h 6797829"/>
                <a:gd name="connsiteX9" fmla="*/ 1144646 w 6007612"/>
                <a:gd name="connsiteY9" fmla="*/ 2832814 h 6797829"/>
                <a:gd name="connsiteX10" fmla="*/ 851249 w 6007612"/>
                <a:gd name="connsiteY10" fmla="*/ 3998599 h 6797829"/>
                <a:gd name="connsiteX11" fmla="*/ 1336319 w 6007612"/>
                <a:gd name="connsiteY11" fmla="*/ 5057837 h 6797829"/>
                <a:gd name="connsiteX12" fmla="*/ 1597084 w 6007612"/>
                <a:gd name="connsiteY12" fmla="*/ 5424583 h 6797829"/>
                <a:gd name="connsiteX13" fmla="*/ 2591910 w 6007612"/>
                <a:gd name="connsiteY13" fmla="*/ 6440122 h 6797829"/>
                <a:gd name="connsiteX14" fmla="*/ 3899854 w 6007612"/>
                <a:gd name="connsiteY14" fmla="*/ 6780621 h 6797829"/>
                <a:gd name="connsiteX15" fmla="*/ 4741172 w 6007612"/>
                <a:gd name="connsiteY15" fmla="*/ 6563979 h 6797829"/>
                <a:gd name="connsiteX16" fmla="*/ 5649171 w 6007612"/>
                <a:gd name="connsiteY16" fmla="*/ 5938452 h 6797829"/>
                <a:gd name="connsiteX17" fmla="*/ 5873475 w 6007612"/>
                <a:gd name="connsiteY17" fmla="*/ 5764656 h 6797829"/>
                <a:gd name="connsiteX18" fmla="*/ 6007612 w 6007612"/>
                <a:gd name="connsiteY18" fmla="*/ 5660343 h 6797829"/>
                <a:gd name="connsiteX19" fmla="*/ 6007612 w 6007612"/>
                <a:gd name="connsiteY19" fmla="*/ 6737454 h 6797829"/>
                <a:gd name="connsiteX20" fmla="*/ 5929386 w 6007612"/>
                <a:gd name="connsiteY20" fmla="*/ 6797829 h 6797829"/>
                <a:gd name="connsiteX21" fmla="*/ 1656512 w 6007612"/>
                <a:gd name="connsiteY21" fmla="*/ 6797829 h 6797829"/>
                <a:gd name="connsiteX22" fmla="*/ 1630254 w 6007612"/>
                <a:gd name="connsiteY22" fmla="*/ 6775222 h 6797829"/>
                <a:gd name="connsiteX23" fmla="*/ 892250 w 6007612"/>
                <a:gd name="connsiteY23" fmla="*/ 5902700 h 6797829"/>
                <a:gd name="connsiteX24" fmla="*/ 0 w 6007612"/>
                <a:gd name="connsiteY24" fmla="*/ 3998599 h 6797829"/>
                <a:gd name="connsiteX25" fmla="*/ 4493032 w 6007612"/>
                <a:gd name="connsiteY25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007612" h="6797829"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07612" y="327088"/>
                  </a:lnTo>
                  <a:lnTo>
                    <a:pt x="6007612" y="1316637"/>
                  </a:lnTo>
                  <a:lnTo>
                    <a:pt x="5852405" y="1209899"/>
                  </a:lnTo>
                  <a:cubicBezTo>
                    <a:pt x="5778266" y="1164709"/>
                    <a:pt x="5701526" y="1123535"/>
                    <a:pt x="5622498" y="1086619"/>
                  </a:cubicBezTo>
                  <a:cubicBezTo>
                    <a:pt x="5286822" y="930699"/>
                    <a:pt x="4906882" y="851533"/>
                    <a:pt x="4493032" y="851533"/>
                  </a:cubicBezTo>
                  <a:cubicBezTo>
                    <a:pt x="4056201" y="851533"/>
                    <a:pt x="3593263" y="940631"/>
                    <a:pt x="3155579" y="1108326"/>
                  </a:cubicBezTo>
                  <a:cubicBezTo>
                    <a:pt x="2721215" y="1275979"/>
                    <a:pt x="2318305" y="1515819"/>
                    <a:pt x="1963832" y="1817700"/>
                  </a:cubicBezTo>
                  <a:cubicBezTo>
                    <a:pt x="1617657" y="2114360"/>
                    <a:pt x="1334332" y="2465358"/>
                    <a:pt x="1144646" y="2832814"/>
                  </a:cubicBezTo>
                  <a:cubicBezTo>
                    <a:pt x="950561" y="3210060"/>
                    <a:pt x="851249" y="3602202"/>
                    <a:pt x="851249" y="3998599"/>
                  </a:cubicBezTo>
                  <a:cubicBezTo>
                    <a:pt x="851249" y="4377547"/>
                    <a:pt x="999792" y="4597311"/>
                    <a:pt x="1336319" y="5057837"/>
                  </a:cubicBezTo>
                  <a:cubicBezTo>
                    <a:pt x="1420450" y="5173181"/>
                    <a:pt x="1507419" y="5292497"/>
                    <a:pt x="1597084" y="5424583"/>
                  </a:cubicBezTo>
                  <a:cubicBezTo>
                    <a:pt x="1914175" y="5891917"/>
                    <a:pt x="2239493" y="6224189"/>
                    <a:pt x="2591910" y="6440122"/>
                  </a:cubicBezTo>
                  <a:cubicBezTo>
                    <a:pt x="2965467" y="6669393"/>
                    <a:pt x="3393219" y="6780621"/>
                    <a:pt x="3899854" y="6780621"/>
                  </a:cubicBezTo>
                  <a:cubicBezTo>
                    <a:pt x="4187861" y="6780621"/>
                    <a:pt x="4454583" y="6711812"/>
                    <a:pt x="4741172" y="6563979"/>
                  </a:cubicBezTo>
                  <a:cubicBezTo>
                    <a:pt x="5034852" y="6412173"/>
                    <a:pt x="5326263" y="6190848"/>
                    <a:pt x="5649171" y="5938452"/>
                  </a:cubicBezTo>
                  <a:cubicBezTo>
                    <a:pt x="5724931" y="5879291"/>
                    <a:pt x="5800409" y="5821406"/>
                    <a:pt x="5873475" y="5764656"/>
                  </a:cubicBezTo>
                  <a:lnTo>
                    <a:pt x="6007612" y="5660343"/>
                  </a:lnTo>
                  <a:lnTo>
                    <a:pt x="6007612" y="6737454"/>
                  </a:lnTo>
                  <a:lnTo>
                    <a:pt x="5929386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582300F-F646-4FC3-94FC-0582F4B5E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0995" y="62352"/>
              <a:ext cx="6028697" cy="6795648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BB8E8B8-1900-4326-8858-F375F5D8A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3721" y="81632"/>
              <a:ext cx="6025971" cy="6776368"/>
            </a:xfrm>
            <a:custGeom>
              <a:avLst/>
              <a:gdLst>
                <a:gd name="connsiteX0" fmla="*/ 6025971 w 6025971"/>
                <a:gd name="connsiteY0" fmla="*/ 5825635 h 6797829"/>
                <a:gd name="connsiteX1" fmla="*/ 6025971 w 6025971"/>
                <a:gd name="connsiteY1" fmla="*/ 6723285 h 6797829"/>
                <a:gd name="connsiteX2" fmla="*/ 5929386 w 6025971"/>
                <a:gd name="connsiteY2" fmla="*/ 6797829 h 6797829"/>
                <a:gd name="connsiteX3" fmla="*/ 4560411 w 6025971"/>
                <a:gd name="connsiteY3" fmla="*/ 6797829 h 6797829"/>
                <a:gd name="connsiteX4" fmla="*/ 4597731 w 6025971"/>
                <a:gd name="connsiteY4" fmla="*/ 6785305 h 6797829"/>
                <a:gd name="connsiteX5" fmla="*/ 5736707 w 6025971"/>
                <a:gd name="connsiteY5" fmla="*/ 6050108 h 6797829"/>
                <a:gd name="connsiteX6" fmla="*/ 5960301 w 6025971"/>
                <a:gd name="connsiteY6" fmla="*/ 5876738 h 6797829"/>
                <a:gd name="connsiteX7" fmla="*/ 4493599 w 6025971"/>
                <a:gd name="connsiteY7" fmla="*/ 0 h 6797829"/>
                <a:gd name="connsiteX8" fmla="*/ 5981837 w 6025971"/>
                <a:gd name="connsiteY8" fmla="*/ 314220 h 6797829"/>
                <a:gd name="connsiteX9" fmla="*/ 6025971 w 6025971"/>
                <a:gd name="connsiteY9" fmla="*/ 336254 h 6797829"/>
                <a:gd name="connsiteX10" fmla="*/ 6025971 w 6025971"/>
                <a:gd name="connsiteY10" fmla="*/ 1157325 h 6797829"/>
                <a:gd name="connsiteX11" fmla="*/ 5925889 w 6025971"/>
                <a:gd name="connsiteY11" fmla="*/ 1088522 h 6797829"/>
                <a:gd name="connsiteX12" fmla="*/ 5682227 w 6025971"/>
                <a:gd name="connsiteY12" fmla="*/ 957939 h 6797829"/>
                <a:gd name="connsiteX13" fmla="*/ 4493032 w 6025971"/>
                <a:gd name="connsiteY13" fmla="*/ 709658 h 6797829"/>
                <a:gd name="connsiteX14" fmla="*/ 3104646 w 6025971"/>
                <a:gd name="connsiteY14" fmla="*/ 976666 h 6797829"/>
                <a:gd name="connsiteX15" fmla="*/ 1871612 w 6025971"/>
                <a:gd name="connsiteY15" fmla="*/ 1710017 h 6797829"/>
                <a:gd name="connsiteX16" fmla="*/ 1018661 w 6025971"/>
                <a:gd name="connsiteY16" fmla="*/ 2767694 h 6797829"/>
                <a:gd name="connsiteX17" fmla="*/ 709374 w 6025971"/>
                <a:gd name="connsiteY17" fmla="*/ 3998599 h 6797829"/>
                <a:gd name="connsiteX18" fmla="*/ 1221258 w 6025971"/>
                <a:gd name="connsiteY18" fmla="*/ 5141684 h 6797829"/>
                <a:gd name="connsiteX19" fmla="*/ 1479187 w 6025971"/>
                <a:gd name="connsiteY19" fmla="*/ 5504459 h 6797829"/>
                <a:gd name="connsiteX20" fmla="*/ 3021272 w 6025971"/>
                <a:gd name="connsiteY20" fmla="*/ 6793670 h 6797829"/>
                <a:gd name="connsiteX21" fmla="*/ 3035805 w 6025971"/>
                <a:gd name="connsiteY21" fmla="*/ 6797829 h 6797829"/>
                <a:gd name="connsiteX22" fmla="*/ 1656512 w 6025971"/>
                <a:gd name="connsiteY22" fmla="*/ 6797829 h 6797829"/>
                <a:gd name="connsiteX23" fmla="*/ 1630254 w 6025971"/>
                <a:gd name="connsiteY23" fmla="*/ 6775222 h 6797829"/>
                <a:gd name="connsiteX24" fmla="*/ 892250 w 6025971"/>
                <a:gd name="connsiteY24" fmla="*/ 5902700 h 6797829"/>
                <a:gd name="connsiteX25" fmla="*/ 0 w 6025971"/>
                <a:gd name="connsiteY25" fmla="*/ 3998599 h 6797829"/>
                <a:gd name="connsiteX26" fmla="*/ 4493032 w 6025971"/>
                <a:gd name="connsiteY26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025971" h="6797829">
                  <a:moveTo>
                    <a:pt x="6025971" y="5825635"/>
                  </a:moveTo>
                  <a:lnTo>
                    <a:pt x="6025971" y="6723285"/>
                  </a:lnTo>
                  <a:lnTo>
                    <a:pt x="5929386" y="6797829"/>
                  </a:lnTo>
                  <a:lnTo>
                    <a:pt x="4560411" y="6797829"/>
                  </a:lnTo>
                  <a:lnTo>
                    <a:pt x="4597731" y="6785305"/>
                  </a:lnTo>
                  <a:cubicBezTo>
                    <a:pt x="4964953" y="6637825"/>
                    <a:pt x="5315251" y="6379435"/>
                    <a:pt x="5736707" y="6050108"/>
                  </a:cubicBezTo>
                  <a:cubicBezTo>
                    <a:pt x="5812043" y="5991230"/>
                    <a:pt x="5887377" y="5933488"/>
                    <a:pt x="5960301" y="5876738"/>
                  </a:cubicBezTo>
                  <a:close/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25971" y="336254"/>
                  </a:lnTo>
                  <a:lnTo>
                    <a:pt x="6025971" y="1157325"/>
                  </a:lnTo>
                  <a:lnTo>
                    <a:pt x="5925889" y="1088522"/>
                  </a:lnTo>
                  <a:cubicBezTo>
                    <a:pt x="5847314" y="1040649"/>
                    <a:pt x="5765982" y="997036"/>
                    <a:pt x="5682227" y="957939"/>
                  </a:cubicBezTo>
                  <a:cubicBezTo>
                    <a:pt x="5327823" y="793222"/>
                    <a:pt x="4927595" y="709658"/>
                    <a:pt x="4493032" y="709658"/>
                  </a:cubicBezTo>
                  <a:cubicBezTo>
                    <a:pt x="4031940" y="709658"/>
                    <a:pt x="3564888" y="799465"/>
                    <a:pt x="3104646" y="976666"/>
                  </a:cubicBezTo>
                  <a:cubicBezTo>
                    <a:pt x="2655243" y="1149867"/>
                    <a:pt x="2238358" y="1397822"/>
                    <a:pt x="1871612" y="1710017"/>
                  </a:cubicBezTo>
                  <a:cubicBezTo>
                    <a:pt x="1506427" y="2022852"/>
                    <a:pt x="1219414" y="2378815"/>
                    <a:pt x="1018661" y="2767694"/>
                  </a:cubicBezTo>
                  <a:cubicBezTo>
                    <a:pt x="813368" y="3165227"/>
                    <a:pt x="709374" y="3579358"/>
                    <a:pt x="709374" y="3998599"/>
                  </a:cubicBezTo>
                  <a:cubicBezTo>
                    <a:pt x="709374" y="4421103"/>
                    <a:pt x="875510" y="4667680"/>
                    <a:pt x="1221258" y="5141684"/>
                  </a:cubicBezTo>
                  <a:cubicBezTo>
                    <a:pt x="1304681" y="5256035"/>
                    <a:pt x="1390941" y="5374217"/>
                    <a:pt x="1479187" y="5504459"/>
                  </a:cubicBezTo>
                  <a:cubicBezTo>
                    <a:pt x="1942790" y="6187719"/>
                    <a:pt x="2430063" y="6601673"/>
                    <a:pt x="3021272" y="6793670"/>
                  </a:cubicBezTo>
                  <a:lnTo>
                    <a:pt x="3035805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28EB2BAD-BE8E-4AE1-8009-4D2DF1A9C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1055098"/>
            <a:ext cx="5760719" cy="4747805"/>
          </a:xfrm>
        </p:spPr>
        <p:txBody>
          <a:bodyPr anchor="ctr">
            <a:normAutofit/>
          </a:bodyPr>
          <a:lstStyle/>
          <a:p>
            <a:pPr algn="l"/>
            <a:r>
              <a:rPr lang="lv-LV" sz="4000" b="1" dirty="0">
                <a:solidFill>
                  <a:schemeClr val="tx2"/>
                </a:solidFill>
              </a:rPr>
              <a:t>Jautājumi?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039267D-994B-470A-B188-965CA8AD1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2357" y="1638300"/>
            <a:ext cx="3330531" cy="3581400"/>
          </a:xfrm>
        </p:spPr>
        <p:txBody>
          <a:bodyPr anchor="ctr">
            <a:normAutofit/>
          </a:bodyPr>
          <a:lstStyle/>
          <a:p>
            <a:pPr algn="l"/>
            <a:r>
              <a:rPr lang="lv-LV">
                <a:solidFill>
                  <a:schemeClr val="tx2"/>
                </a:solidFill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310302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B818-2A64-47F7-8437-B9DC8123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IVN procedūra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858114-8ABC-4D53-B7EC-611F5EFFD9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4954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897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4B0038-A700-4CF6-8224-16A5B5352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613" y="328300"/>
            <a:ext cx="9833548" cy="1325563"/>
          </a:xfrm>
        </p:spPr>
        <p:txBody>
          <a:bodyPr anchor="b">
            <a:normAutofit/>
          </a:bodyPr>
          <a:lstStyle/>
          <a:p>
            <a:r>
              <a:rPr lang="lv-LV" sz="3600" b="1" dirty="0">
                <a:solidFill>
                  <a:schemeClr val="tx2"/>
                </a:solidFill>
              </a:rPr>
              <a:t>Sākotnējā sabiedriskā apspriešana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BA1C-5B84-4CD5-930F-A69CB89B9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44943"/>
            <a:ext cx="9833548" cy="3142004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chemeClr val="tx2"/>
                </a:solidFill>
              </a:rPr>
              <a:t>Sākotnējā sabiedriskā apspriešana notiek no 2021. gada 2. marta līdz 11. martam; </a:t>
            </a:r>
          </a:p>
          <a:p>
            <a:r>
              <a:rPr lang="lv-LV" sz="2000" dirty="0">
                <a:solidFill>
                  <a:schemeClr val="tx2"/>
                </a:solidFill>
              </a:rPr>
              <a:t>Paziņojums publicēti laikrakstā Ropažu vēstis 19.02.2021;</a:t>
            </a:r>
          </a:p>
          <a:p>
            <a:r>
              <a:rPr lang="lv-LV" sz="2000" dirty="0">
                <a:solidFill>
                  <a:schemeClr val="tx2"/>
                </a:solidFill>
              </a:rPr>
              <a:t>Skarto nekustamo īpašumu īpašniekiem (valdītājiem) nosūtīti individuāli paziņojumi;</a:t>
            </a:r>
          </a:p>
          <a:p>
            <a:r>
              <a:rPr lang="lv-LV" sz="2000" dirty="0">
                <a:solidFill>
                  <a:schemeClr val="tx2"/>
                </a:solidFill>
              </a:rPr>
              <a:t>Informācija pieejama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tx2"/>
                </a:solidFill>
                <a:hlinkClick r:id="rId2"/>
              </a:rPr>
              <a:t>www.ropazi.lv</a:t>
            </a:r>
            <a:endParaRPr lang="lv-LV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2000" dirty="0">
                <a:solidFill>
                  <a:schemeClr val="tx2"/>
                </a:solidFill>
                <a:hlinkClick r:id="rId3"/>
              </a:rPr>
              <a:t>www.buvmeistars.lv</a:t>
            </a:r>
            <a:endParaRPr lang="lv-LV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2000" dirty="0">
                <a:solidFill>
                  <a:schemeClr val="tx2"/>
                </a:solidFill>
                <a:hlinkClick r:id="rId4"/>
              </a:rPr>
              <a:t>www.vpvb.gov.lv</a:t>
            </a:r>
            <a:r>
              <a:rPr lang="lv-LV" sz="20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698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A41E-41FA-45F6-BB9D-A5CB252F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Turpmākais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B28B4EE-FCA2-41A8-8D0A-24ADA36FD3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0934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56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109837"/>
            <a:ext cx="10021446" cy="1564105"/>
          </a:xfrm>
        </p:spPr>
        <p:txBody>
          <a:bodyPr anchor="b">
            <a:normAutofit/>
          </a:bodyPr>
          <a:lstStyle/>
          <a:p>
            <a:pPr algn="l"/>
            <a:r>
              <a:rPr lang="lv-LV" sz="3600" b="1" dirty="0">
                <a:solidFill>
                  <a:schemeClr val="tx2"/>
                </a:solidFill>
              </a:rPr>
              <a:t>Dolomīta ieguves darbu paplašināšana dolomīta atradnē “Tūrkalne” paredz: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1" y="2120960"/>
            <a:ext cx="10495299" cy="4338563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lv-LV" dirty="0">
                <a:solidFill>
                  <a:schemeClr val="tx2"/>
                </a:solidFill>
              </a:rPr>
              <a:t>Turpināt 1991.gadā uzsākto darbu kompleksu: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dolomīta atsegšanas darbi (segkārtas iežu noņemšana);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ieguves laukumos pieplūstošo ūdeņu (pazemes un nokrišņu) savākšana un novadīšana;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dolomīta derīgās slāņkopas irdināšana (ar spridzināšanas metodi vai ekskavatoru);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dolomīta izstrāde;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dolomīta transportēšana no ieguves laukumiem uz materiāla apstrādes līniju;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produkcijas ražošana, uzglabāšana un realizācija;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izstrādāto ieguves laukumu rekultivācija (nogāžu un pamatnes piebēršana, izlīdzināšana un teritoriju apludināšana);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tx2"/>
                </a:solidFill>
              </a:rPr>
              <a:t>ietekmju uz pazemes ūdeņiem un apkārtējām ekosistēmām uzraudzību.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0903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5656D2-28AD-4E4A-B0AB-1BF801F2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662" y="253772"/>
            <a:ext cx="10340112" cy="1066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Darbības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teritorija</a:t>
            </a: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(I)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2E4002E6-88DC-4640-83D8-6F1C985A1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662" y="1755581"/>
            <a:ext cx="10340112" cy="4807230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Dolomīta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ieguves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paplašināšana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paredzēta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Ropažu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novadā</a:t>
            </a:r>
            <a:r>
              <a:rPr lang="en-US" dirty="0">
                <a:solidFill>
                  <a:schemeClr val="tx2"/>
                </a:solidFill>
              </a:rPr>
              <a:t>, AS „</a:t>
            </a:r>
            <a:r>
              <a:rPr lang="en-US" dirty="0" err="1">
                <a:solidFill>
                  <a:schemeClr val="tx2"/>
                </a:solidFill>
              </a:rPr>
              <a:t>Siguldas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Būvmeistars</a:t>
            </a:r>
            <a:r>
              <a:rPr lang="en-US" dirty="0">
                <a:solidFill>
                  <a:schemeClr val="tx2"/>
                </a:solidFill>
              </a:rPr>
              <a:t>” </a:t>
            </a:r>
            <a:r>
              <a:rPr lang="en-US" dirty="0" err="1">
                <a:solidFill>
                  <a:schemeClr val="tx2"/>
                </a:solidFill>
              </a:rPr>
              <a:t>īpašumā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esošos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nekustamos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īpašumos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„</a:t>
            </a:r>
            <a:r>
              <a:rPr lang="en-US" dirty="0" err="1">
                <a:solidFill>
                  <a:schemeClr val="tx2"/>
                </a:solidFill>
              </a:rPr>
              <a:t>Tūrkalne</a:t>
            </a:r>
            <a:r>
              <a:rPr lang="en-US" dirty="0">
                <a:solidFill>
                  <a:schemeClr val="tx2"/>
                </a:solidFill>
              </a:rPr>
              <a:t>” (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Nr.8084 017 0040)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apzīmējumu</a:t>
            </a:r>
            <a:r>
              <a:rPr lang="en-US" dirty="0">
                <a:solidFill>
                  <a:schemeClr val="tx2"/>
                </a:solidFill>
              </a:rPr>
              <a:t> 8084 017 0101;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„</a:t>
            </a:r>
            <a:r>
              <a:rPr lang="en-US" dirty="0" err="1">
                <a:solidFill>
                  <a:schemeClr val="tx2"/>
                </a:solidFill>
              </a:rPr>
              <a:t>Sināti</a:t>
            </a:r>
            <a:r>
              <a:rPr lang="en-US" dirty="0">
                <a:solidFill>
                  <a:schemeClr val="tx2"/>
                </a:solidFill>
              </a:rPr>
              <a:t>” (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Nr.8084 017 0010)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apzīmējumiem</a:t>
            </a:r>
            <a:r>
              <a:rPr lang="en-US" dirty="0">
                <a:solidFill>
                  <a:schemeClr val="tx2"/>
                </a:solidFill>
              </a:rPr>
              <a:t> 8084 017 0026, 8084 017 0010 un 8084 017 0027;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„Daces” (</a:t>
            </a:r>
            <a:r>
              <a:rPr lang="en-US" dirty="0" err="1">
                <a:solidFill>
                  <a:schemeClr val="tx2"/>
                </a:solidFill>
              </a:rPr>
              <a:t>kad</a:t>
            </a:r>
            <a:r>
              <a:rPr lang="en-US" dirty="0">
                <a:solidFill>
                  <a:schemeClr val="tx2"/>
                </a:solidFill>
              </a:rPr>
              <a:t>. Nr.8084 017 0011)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apzīmējumu</a:t>
            </a:r>
            <a:r>
              <a:rPr lang="en-US" dirty="0">
                <a:solidFill>
                  <a:schemeClr val="tx2"/>
                </a:solidFill>
              </a:rPr>
              <a:t> 8084 017 0011;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„</a:t>
            </a:r>
            <a:r>
              <a:rPr lang="en-US" dirty="0" err="1">
                <a:solidFill>
                  <a:schemeClr val="tx2"/>
                </a:solidFill>
              </a:rPr>
              <a:t>Vecpurmalas</a:t>
            </a:r>
            <a:r>
              <a:rPr lang="en-US" dirty="0">
                <a:solidFill>
                  <a:schemeClr val="tx2"/>
                </a:solidFill>
              </a:rPr>
              <a:t>” (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Nr.8084 017 0023)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apzīmējumu</a:t>
            </a:r>
            <a:r>
              <a:rPr lang="en-US" dirty="0">
                <a:solidFill>
                  <a:schemeClr val="tx2"/>
                </a:solidFill>
              </a:rPr>
              <a:t> 8084 017 0023;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„</a:t>
            </a:r>
            <a:r>
              <a:rPr lang="en-US" dirty="0" err="1">
                <a:solidFill>
                  <a:schemeClr val="tx2"/>
                </a:solidFill>
              </a:rPr>
              <a:t>Robežnieki</a:t>
            </a:r>
            <a:r>
              <a:rPr lang="en-US" dirty="0">
                <a:solidFill>
                  <a:schemeClr val="tx2"/>
                </a:solidFill>
              </a:rPr>
              <a:t>” (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Nr.8084 017 0052)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apzīmējumu</a:t>
            </a:r>
            <a:r>
              <a:rPr lang="en-US" dirty="0">
                <a:solidFill>
                  <a:schemeClr val="tx2"/>
                </a:solidFill>
              </a:rPr>
              <a:t> 8084 017 0052;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„</a:t>
            </a:r>
            <a:r>
              <a:rPr lang="en-US" dirty="0" err="1">
                <a:solidFill>
                  <a:schemeClr val="tx2"/>
                </a:solidFill>
              </a:rPr>
              <a:t>Siguldas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Būvmeistars</a:t>
            </a:r>
            <a:r>
              <a:rPr lang="en-US" dirty="0">
                <a:solidFill>
                  <a:schemeClr val="tx2"/>
                </a:solidFill>
              </a:rPr>
              <a:t>” </a:t>
            </a:r>
            <a:r>
              <a:rPr lang="en-US" dirty="0" err="1">
                <a:solidFill>
                  <a:schemeClr val="tx2"/>
                </a:solidFill>
              </a:rPr>
              <a:t>nomātā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nekustamā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īpašumā</a:t>
            </a:r>
            <a:r>
              <a:rPr lang="en-US" dirty="0">
                <a:solidFill>
                  <a:schemeClr val="tx2"/>
                </a:solidFill>
              </a:rPr>
              <a:t> „</a:t>
            </a:r>
            <a:r>
              <a:rPr lang="en-US" dirty="0" err="1">
                <a:solidFill>
                  <a:schemeClr val="tx2"/>
                </a:solidFill>
              </a:rPr>
              <a:t>Brekšutakas</a:t>
            </a:r>
            <a:r>
              <a:rPr lang="en-US" dirty="0">
                <a:solidFill>
                  <a:schemeClr val="tx2"/>
                </a:solidFill>
              </a:rPr>
              <a:t>” (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Nr.8084 017 0105) </a:t>
            </a:r>
            <a:r>
              <a:rPr lang="en-US" dirty="0" err="1">
                <a:solidFill>
                  <a:schemeClr val="tx2"/>
                </a:solidFill>
              </a:rPr>
              <a:t>zemes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vienībā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kadastra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apzīmējumu</a:t>
            </a:r>
            <a:r>
              <a:rPr lang="en-US" dirty="0">
                <a:solidFill>
                  <a:schemeClr val="tx2"/>
                </a:solidFill>
              </a:rPr>
              <a:t> 8084 017 0018.</a:t>
            </a:r>
          </a:p>
        </p:txBody>
      </p:sp>
    </p:spTree>
    <p:extLst>
      <p:ext uri="{BB962C8B-B14F-4D97-AF65-F5344CB8AC3E}">
        <p14:creationId xmlns:p14="http://schemas.microsoft.com/office/powerpoint/2010/main" val="408578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D280-5B20-43AD-BD6A-10385E7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lv-LV" sz="4400" b="1" dirty="0">
                <a:solidFill>
                  <a:schemeClr val="tx2"/>
                </a:solidFill>
              </a:rPr>
              <a:t>Darbības teritorija (II)</a:t>
            </a:r>
            <a:endParaRPr lang="lv-LV" b="1" dirty="0"/>
          </a:p>
        </p:txBody>
      </p:sp>
      <p:pic>
        <p:nvPicPr>
          <p:cNvPr id="30" name="Content Placeholder 29">
            <a:extLst>
              <a:ext uri="{FF2B5EF4-FFF2-40B4-BE49-F238E27FC236}">
                <a16:creationId xmlns:a16="http://schemas.microsoft.com/office/drawing/2014/main" id="{45837986-FC73-4B2E-87AD-CB4A4C5CD8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000" y="1260000"/>
            <a:ext cx="9133647" cy="4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70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925</TotalTime>
  <Words>2607</Words>
  <Application>Microsoft Office PowerPoint</Application>
  <PresentationFormat>Widescreen</PresentationFormat>
  <Paragraphs>179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Montserrat</vt:lpstr>
      <vt:lpstr>Wingdings</vt:lpstr>
      <vt:lpstr>Office Theme</vt:lpstr>
      <vt:lpstr>Ietekmes uz vidi novērtējuma sākotnējā sabiedriskā apspriešana</vt:lpstr>
      <vt:lpstr>Informācija par ietekmes uz vidi novērtējuma procesu</vt:lpstr>
      <vt:lpstr>IVN uzdevumi</vt:lpstr>
      <vt:lpstr>IVN procedūra</vt:lpstr>
      <vt:lpstr>Sākotnējā sabiedriskā apspriešana</vt:lpstr>
      <vt:lpstr>Turpmākais process</vt:lpstr>
      <vt:lpstr>Dolomīta ieguves darbu paplašināšana dolomīta atradnē “Tūrkalne” paredz:</vt:lpstr>
      <vt:lpstr>Darbības teritorija (I) </vt:lpstr>
      <vt:lpstr>Darbības teritorija (II)</vt:lpstr>
      <vt:lpstr>Darbības teritorija (III)  </vt:lpstr>
      <vt:lpstr>Ieguves darbi I posma laukumā</vt:lpstr>
      <vt:lpstr>Ieguves darbi II posma 1. laukumā</vt:lpstr>
      <vt:lpstr>Ieguves darbi III posma laukumā</vt:lpstr>
      <vt:lpstr>Ieguves darbi II posma 2. laukumā</vt:lpstr>
      <vt:lpstr>Ieguves darbi IV posma laukumā</vt:lpstr>
      <vt:lpstr>Ieguves darbi V posma laukumā</vt:lpstr>
      <vt:lpstr>Infrastruktūra</vt:lpstr>
      <vt:lpstr>Dolomīta atsegšanas darbi</vt:lpstr>
      <vt:lpstr>Ūdens savākšana un novadīšana</vt:lpstr>
      <vt:lpstr>Dolomīta irdināšana</vt:lpstr>
      <vt:lpstr>Dolomīta izstrāde un transportēšana un apstrādes līniju </vt:lpstr>
      <vt:lpstr>Materiāla apstrāde un produkcijas ražošana</vt:lpstr>
      <vt:lpstr>Šķembu un produkcijas uzglabāšana, realizācija un izvešana</vt:lpstr>
      <vt:lpstr>Teritoriju rekultivācija</vt:lpstr>
      <vt:lpstr>Monitorings</vt:lpstr>
      <vt:lpstr>Ietekmes </vt:lpstr>
      <vt:lpstr>Piesārņojošo vielu emisijas </vt:lpstr>
      <vt:lpstr>Atkritumu apsaimniekošana</vt:lpstr>
      <vt:lpstr>Fizikālās ietekmes - troksnis</vt:lpstr>
      <vt:lpstr>Ietekme uz ūdeņiem</vt:lpstr>
      <vt:lpstr>Ietekme uz ĪADT</vt:lpstr>
      <vt:lpstr>Pasākumi ietekmes uz vidi novēršanai un mazināšanai</vt:lpstr>
      <vt:lpstr>Priekšlikumu sniegšana līdz 11.03.2021</vt:lpstr>
      <vt:lpstr>Jautājumi?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Ietekmes uz vidi novērtējuma sākotnējā sabiedriskā apspriešana</dc:title>
  <dc:creator>Sigita Sulca</dc:creator>
  <cp:lastModifiedBy>Sigita Sulca</cp:lastModifiedBy>
  <cp:revision>64</cp:revision>
  <cp:lastPrinted>2021-02-28T17:47:59Z</cp:lastPrinted>
  <dcterms:created xsi:type="dcterms:W3CDTF">2021-02-28T08:41:53Z</dcterms:created>
  <dcterms:modified xsi:type="dcterms:W3CDTF">2021-03-01T09:26:06Z</dcterms:modified>
</cp:coreProperties>
</file>